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736" r:id="rId5"/>
    <p:sldId id="631" r:id="rId6"/>
    <p:sldId id="801" r:id="rId7"/>
    <p:sldId id="780" r:id="rId8"/>
    <p:sldId id="781" r:id="rId9"/>
    <p:sldId id="787" r:id="rId10"/>
    <p:sldId id="788" r:id="rId11"/>
    <p:sldId id="789" r:id="rId12"/>
    <p:sldId id="790" r:id="rId13"/>
    <p:sldId id="786" r:id="rId14"/>
    <p:sldId id="782" r:id="rId15"/>
    <p:sldId id="783" r:id="rId16"/>
    <p:sldId id="785" r:id="rId17"/>
    <p:sldId id="791" r:id="rId18"/>
    <p:sldId id="797" r:id="rId19"/>
    <p:sldId id="793" r:id="rId20"/>
    <p:sldId id="794" r:id="rId21"/>
    <p:sldId id="795" r:id="rId22"/>
    <p:sldId id="796" r:id="rId23"/>
    <p:sldId id="799" r:id="rId24"/>
    <p:sldId id="798" r:id="rId25"/>
    <p:sldId id="800" r:id="rId26"/>
    <p:sldId id="803" r:id="rId27"/>
    <p:sldId id="804" r:id="rId28"/>
    <p:sldId id="805" r:id="rId29"/>
    <p:sldId id="806" r:id="rId30"/>
    <p:sldId id="807" r:id="rId31"/>
    <p:sldId id="802" r:id="rId32"/>
    <p:sldId id="809" r:id="rId33"/>
    <p:sldId id="808" r:id="rId34"/>
    <p:sldId id="765" r:id="rId35"/>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rgensen, Maegan (CDPH-CDIC)"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33FF"/>
    <a:srgbClr val="2F8C0E"/>
    <a:srgbClr val="C18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58641" autoAdjust="0"/>
  </p:normalViewPr>
  <p:slideViewPr>
    <p:cSldViewPr snapToGrid="0">
      <p:cViewPr varScale="1">
        <p:scale>
          <a:sx n="62" d="100"/>
          <a:sy n="62" d="100"/>
        </p:scale>
        <p:origin x="966" y="66"/>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4842"/>
    </p:cViewPr>
  </p:sorter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6087"/>
          </a:xfrm>
          <a:prstGeom prst="rect">
            <a:avLst/>
          </a:prstGeom>
        </p:spPr>
        <p:txBody>
          <a:bodyPr vert="horz" lIns="91221" tIns="45610" rIns="91221" bIns="45610" rtlCol="0"/>
          <a:lstStyle>
            <a:lvl1pPr algn="r">
              <a:defRPr sz="1200"/>
            </a:lvl1pPr>
          </a:lstStyle>
          <a:p>
            <a:fld id="{1CFF367B-E2CE-4AC3-A0E4-3082375EC492}" type="datetimeFigureOut">
              <a:rPr lang="en-US" smtClean="0"/>
              <a:t>10/18/2018</a:t>
            </a:fld>
            <a:endParaRPr lang="en-US"/>
          </a:p>
        </p:txBody>
      </p:sp>
      <p:sp>
        <p:nvSpPr>
          <p:cNvPr id="4" name="Footer Placeholder 3"/>
          <p:cNvSpPr>
            <a:spLocks noGrp="1"/>
          </p:cNvSpPr>
          <p:nvPr>
            <p:ph type="ftr" sz="quarter" idx="2"/>
          </p:nvPr>
        </p:nvSpPr>
        <p:spPr>
          <a:xfrm>
            <a:off x="1" y="8817613"/>
            <a:ext cx="3027466" cy="466087"/>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613"/>
            <a:ext cx="3027466" cy="466087"/>
          </a:xfrm>
          <a:prstGeom prst="rect">
            <a:avLst/>
          </a:prstGeom>
        </p:spPr>
        <p:txBody>
          <a:bodyPr vert="horz" lIns="91221" tIns="45610" rIns="91221" bIns="45610" rtlCol="0" anchor="b"/>
          <a:lstStyle>
            <a:lvl1pPr algn="r">
              <a:defRPr sz="1200"/>
            </a:lvl1pPr>
          </a:lstStyle>
          <a:p>
            <a:fld id="{FEC45E45-1BE1-40B2-AF32-568D331F0913}" type="slidenum">
              <a:rPr lang="en-US" smtClean="0"/>
              <a:t>‹#›</a:t>
            </a:fld>
            <a:endParaRPr lang="en-US"/>
          </a:p>
        </p:txBody>
      </p:sp>
    </p:spTree>
    <p:extLst>
      <p:ext uri="{BB962C8B-B14F-4D97-AF65-F5344CB8AC3E}">
        <p14:creationId xmlns:p14="http://schemas.microsoft.com/office/powerpoint/2010/main" val="1039632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56551" y="0"/>
            <a:ext cx="3026833" cy="465797"/>
          </a:xfrm>
          <a:prstGeom prst="rect">
            <a:avLst/>
          </a:prstGeom>
        </p:spPr>
        <p:txBody>
          <a:bodyPr vert="horz" lIns="92953" tIns="46477" rIns="92953" bIns="46477" rtlCol="0"/>
          <a:lstStyle>
            <a:lvl1pPr algn="r">
              <a:defRPr sz="1200"/>
            </a:lvl1pPr>
          </a:lstStyle>
          <a:p>
            <a:fld id="{C71100FC-50D9-4BF3-AEA2-5224E9CD3B62}" type="datetimeFigureOut">
              <a:rPr lang="en-US" smtClean="0"/>
              <a:t>10/18/2018</a:t>
            </a:fld>
            <a:endParaRPr lang="en-US"/>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53" tIns="46477" rIns="92953" bIns="4647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5796"/>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53" tIns="46477" rIns="92953" bIns="46477" rtlCol="0" anchor="b"/>
          <a:lstStyle>
            <a:lvl1pPr algn="r">
              <a:defRPr sz="1200"/>
            </a:lvl1pPr>
          </a:lstStyle>
          <a:p>
            <a:fld id="{96E77715-C26E-46DE-BAF1-F2004DCB4AB5}" type="slidenum">
              <a:rPr lang="en-US" smtClean="0"/>
              <a:t>‹#›</a:t>
            </a:fld>
            <a:endParaRPr lang="en-US"/>
          </a:p>
        </p:txBody>
      </p:sp>
    </p:spTree>
    <p:extLst>
      <p:ext uri="{BB962C8B-B14F-4D97-AF65-F5344CB8AC3E}">
        <p14:creationId xmlns:p14="http://schemas.microsoft.com/office/powerpoint/2010/main" val="34001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96E77715-C26E-46DE-BAF1-F2004DCB4AB5}" type="slidenum">
              <a:rPr lang="en-US" smtClean="0"/>
              <a:t>1</a:t>
            </a:fld>
            <a:endParaRPr lang="en-US"/>
          </a:p>
        </p:txBody>
      </p:sp>
    </p:spTree>
    <p:extLst>
      <p:ext uri="{BB962C8B-B14F-4D97-AF65-F5344CB8AC3E}">
        <p14:creationId xmlns:p14="http://schemas.microsoft.com/office/powerpoint/2010/main" val="185362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10</a:t>
            </a:fld>
            <a:endParaRPr lang="en-US"/>
          </a:p>
        </p:txBody>
      </p:sp>
    </p:spTree>
    <p:extLst>
      <p:ext uri="{BB962C8B-B14F-4D97-AF65-F5344CB8AC3E}">
        <p14:creationId xmlns:p14="http://schemas.microsoft.com/office/powerpoint/2010/main" val="2081400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11</a:t>
            </a:fld>
            <a:endParaRPr lang="en-US"/>
          </a:p>
        </p:txBody>
      </p:sp>
    </p:spTree>
    <p:extLst>
      <p:ext uri="{BB962C8B-B14F-4D97-AF65-F5344CB8AC3E}">
        <p14:creationId xmlns:p14="http://schemas.microsoft.com/office/powerpoint/2010/main" val="312374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12</a:t>
            </a:fld>
            <a:endParaRPr lang="en-US"/>
          </a:p>
        </p:txBody>
      </p:sp>
    </p:spTree>
    <p:extLst>
      <p:ext uri="{BB962C8B-B14F-4D97-AF65-F5344CB8AC3E}">
        <p14:creationId xmlns:p14="http://schemas.microsoft.com/office/powerpoint/2010/main" val="4018182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13</a:t>
            </a:fld>
            <a:endParaRPr lang="en-US"/>
          </a:p>
        </p:txBody>
      </p:sp>
    </p:spTree>
    <p:extLst>
      <p:ext uri="{BB962C8B-B14F-4D97-AF65-F5344CB8AC3E}">
        <p14:creationId xmlns:p14="http://schemas.microsoft.com/office/powerpoint/2010/main" val="36007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14</a:t>
            </a:fld>
            <a:endParaRPr lang="en-US"/>
          </a:p>
        </p:txBody>
      </p:sp>
    </p:spTree>
    <p:extLst>
      <p:ext uri="{BB962C8B-B14F-4D97-AF65-F5344CB8AC3E}">
        <p14:creationId xmlns:p14="http://schemas.microsoft.com/office/powerpoint/2010/main" val="2882405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15</a:t>
            </a:fld>
            <a:endParaRPr lang="en-US"/>
          </a:p>
        </p:txBody>
      </p:sp>
    </p:spTree>
    <p:extLst>
      <p:ext uri="{BB962C8B-B14F-4D97-AF65-F5344CB8AC3E}">
        <p14:creationId xmlns:p14="http://schemas.microsoft.com/office/powerpoint/2010/main" val="279432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16</a:t>
            </a:fld>
            <a:endParaRPr lang="en-US"/>
          </a:p>
        </p:txBody>
      </p:sp>
    </p:spTree>
    <p:extLst>
      <p:ext uri="{BB962C8B-B14F-4D97-AF65-F5344CB8AC3E}">
        <p14:creationId xmlns:p14="http://schemas.microsoft.com/office/powerpoint/2010/main" val="328665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17</a:t>
            </a:fld>
            <a:endParaRPr lang="en-US"/>
          </a:p>
        </p:txBody>
      </p:sp>
    </p:spTree>
    <p:extLst>
      <p:ext uri="{BB962C8B-B14F-4D97-AF65-F5344CB8AC3E}">
        <p14:creationId xmlns:p14="http://schemas.microsoft.com/office/powerpoint/2010/main" val="2724214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18</a:t>
            </a:fld>
            <a:endParaRPr lang="en-US"/>
          </a:p>
        </p:txBody>
      </p:sp>
    </p:spTree>
    <p:extLst>
      <p:ext uri="{BB962C8B-B14F-4D97-AF65-F5344CB8AC3E}">
        <p14:creationId xmlns:p14="http://schemas.microsoft.com/office/powerpoint/2010/main" val="223551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19</a:t>
            </a:fld>
            <a:endParaRPr lang="en-US"/>
          </a:p>
        </p:txBody>
      </p:sp>
    </p:spTree>
    <p:extLst>
      <p:ext uri="{BB962C8B-B14F-4D97-AF65-F5344CB8AC3E}">
        <p14:creationId xmlns:p14="http://schemas.microsoft.com/office/powerpoint/2010/main" val="31024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2</a:t>
            </a:fld>
            <a:endParaRPr lang="en-US"/>
          </a:p>
        </p:txBody>
      </p:sp>
    </p:spTree>
    <p:extLst>
      <p:ext uri="{BB962C8B-B14F-4D97-AF65-F5344CB8AC3E}">
        <p14:creationId xmlns:p14="http://schemas.microsoft.com/office/powerpoint/2010/main" val="811233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20</a:t>
            </a:fld>
            <a:endParaRPr lang="en-US"/>
          </a:p>
        </p:txBody>
      </p:sp>
    </p:spTree>
    <p:extLst>
      <p:ext uri="{BB962C8B-B14F-4D97-AF65-F5344CB8AC3E}">
        <p14:creationId xmlns:p14="http://schemas.microsoft.com/office/powerpoint/2010/main" val="3174169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21</a:t>
            </a:fld>
            <a:endParaRPr lang="en-US"/>
          </a:p>
        </p:txBody>
      </p:sp>
    </p:spTree>
    <p:extLst>
      <p:ext uri="{BB962C8B-B14F-4D97-AF65-F5344CB8AC3E}">
        <p14:creationId xmlns:p14="http://schemas.microsoft.com/office/powerpoint/2010/main" val="2982669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22</a:t>
            </a:fld>
            <a:endParaRPr lang="en-US"/>
          </a:p>
        </p:txBody>
      </p:sp>
    </p:spTree>
    <p:extLst>
      <p:ext uri="{BB962C8B-B14F-4D97-AF65-F5344CB8AC3E}">
        <p14:creationId xmlns:p14="http://schemas.microsoft.com/office/powerpoint/2010/main" val="264200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23</a:t>
            </a:fld>
            <a:endParaRPr lang="en-US"/>
          </a:p>
        </p:txBody>
      </p:sp>
    </p:spTree>
    <p:extLst>
      <p:ext uri="{BB962C8B-B14F-4D97-AF65-F5344CB8AC3E}">
        <p14:creationId xmlns:p14="http://schemas.microsoft.com/office/powerpoint/2010/main" val="3603791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24</a:t>
            </a:fld>
            <a:endParaRPr lang="en-US"/>
          </a:p>
        </p:txBody>
      </p:sp>
    </p:spTree>
    <p:extLst>
      <p:ext uri="{BB962C8B-B14F-4D97-AF65-F5344CB8AC3E}">
        <p14:creationId xmlns:p14="http://schemas.microsoft.com/office/powerpoint/2010/main" val="1075088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25</a:t>
            </a:fld>
            <a:endParaRPr lang="en-US"/>
          </a:p>
        </p:txBody>
      </p:sp>
    </p:spTree>
    <p:extLst>
      <p:ext uri="{BB962C8B-B14F-4D97-AF65-F5344CB8AC3E}">
        <p14:creationId xmlns:p14="http://schemas.microsoft.com/office/powerpoint/2010/main" val="3859871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26</a:t>
            </a:fld>
            <a:endParaRPr lang="en-US"/>
          </a:p>
        </p:txBody>
      </p:sp>
    </p:spTree>
    <p:extLst>
      <p:ext uri="{BB962C8B-B14F-4D97-AF65-F5344CB8AC3E}">
        <p14:creationId xmlns:p14="http://schemas.microsoft.com/office/powerpoint/2010/main" val="2672278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27</a:t>
            </a:fld>
            <a:endParaRPr lang="en-US"/>
          </a:p>
        </p:txBody>
      </p:sp>
    </p:spTree>
    <p:extLst>
      <p:ext uri="{BB962C8B-B14F-4D97-AF65-F5344CB8AC3E}">
        <p14:creationId xmlns:p14="http://schemas.microsoft.com/office/powerpoint/2010/main" val="3151557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28</a:t>
            </a:fld>
            <a:endParaRPr lang="en-US"/>
          </a:p>
        </p:txBody>
      </p:sp>
    </p:spTree>
    <p:extLst>
      <p:ext uri="{BB962C8B-B14F-4D97-AF65-F5344CB8AC3E}">
        <p14:creationId xmlns:p14="http://schemas.microsoft.com/office/powerpoint/2010/main" val="344809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29</a:t>
            </a:fld>
            <a:endParaRPr lang="en-US"/>
          </a:p>
        </p:txBody>
      </p:sp>
    </p:spTree>
    <p:extLst>
      <p:ext uri="{BB962C8B-B14F-4D97-AF65-F5344CB8AC3E}">
        <p14:creationId xmlns:p14="http://schemas.microsoft.com/office/powerpoint/2010/main" val="332824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3</a:t>
            </a:fld>
            <a:endParaRPr lang="en-US"/>
          </a:p>
        </p:txBody>
      </p:sp>
    </p:spTree>
    <p:extLst>
      <p:ext uri="{BB962C8B-B14F-4D97-AF65-F5344CB8AC3E}">
        <p14:creationId xmlns:p14="http://schemas.microsoft.com/office/powerpoint/2010/main" val="750740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30</a:t>
            </a:fld>
            <a:endParaRPr lang="en-US"/>
          </a:p>
        </p:txBody>
      </p:sp>
    </p:spTree>
    <p:extLst>
      <p:ext uri="{BB962C8B-B14F-4D97-AF65-F5344CB8AC3E}">
        <p14:creationId xmlns:p14="http://schemas.microsoft.com/office/powerpoint/2010/main" val="1111894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77715-C26E-46DE-BAF1-F2004DCB4AB5}" type="slidenum">
              <a:rPr lang="en-US" smtClean="0"/>
              <a:t>31</a:t>
            </a:fld>
            <a:endParaRPr lang="en-US"/>
          </a:p>
        </p:txBody>
      </p:sp>
    </p:spTree>
    <p:extLst>
      <p:ext uri="{BB962C8B-B14F-4D97-AF65-F5344CB8AC3E}">
        <p14:creationId xmlns:p14="http://schemas.microsoft.com/office/powerpoint/2010/main" val="242686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4</a:t>
            </a:fld>
            <a:endParaRPr lang="en-US"/>
          </a:p>
        </p:txBody>
      </p:sp>
    </p:spTree>
    <p:extLst>
      <p:ext uri="{BB962C8B-B14F-4D97-AF65-F5344CB8AC3E}">
        <p14:creationId xmlns:p14="http://schemas.microsoft.com/office/powerpoint/2010/main" val="248977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5</a:t>
            </a:fld>
            <a:endParaRPr lang="en-US"/>
          </a:p>
        </p:txBody>
      </p:sp>
    </p:spTree>
    <p:extLst>
      <p:ext uri="{BB962C8B-B14F-4D97-AF65-F5344CB8AC3E}">
        <p14:creationId xmlns:p14="http://schemas.microsoft.com/office/powerpoint/2010/main" val="121370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6</a:t>
            </a:fld>
            <a:endParaRPr lang="en-US"/>
          </a:p>
        </p:txBody>
      </p:sp>
    </p:spTree>
    <p:extLst>
      <p:ext uri="{BB962C8B-B14F-4D97-AF65-F5344CB8AC3E}">
        <p14:creationId xmlns:p14="http://schemas.microsoft.com/office/powerpoint/2010/main" val="333734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7</a:t>
            </a:fld>
            <a:endParaRPr lang="en-US"/>
          </a:p>
        </p:txBody>
      </p:sp>
    </p:spTree>
    <p:extLst>
      <p:ext uri="{BB962C8B-B14F-4D97-AF65-F5344CB8AC3E}">
        <p14:creationId xmlns:p14="http://schemas.microsoft.com/office/powerpoint/2010/main" val="141812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8</a:t>
            </a:fld>
            <a:endParaRPr lang="en-US"/>
          </a:p>
        </p:txBody>
      </p:sp>
    </p:spTree>
    <p:extLst>
      <p:ext uri="{BB962C8B-B14F-4D97-AF65-F5344CB8AC3E}">
        <p14:creationId xmlns:p14="http://schemas.microsoft.com/office/powerpoint/2010/main" val="2085625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96E77715-C26E-46DE-BAF1-F2004DCB4AB5}" type="slidenum">
              <a:rPr lang="en-US" smtClean="0"/>
              <a:t>9</a:t>
            </a:fld>
            <a:endParaRPr lang="en-US"/>
          </a:p>
        </p:txBody>
      </p:sp>
    </p:spTree>
    <p:extLst>
      <p:ext uri="{BB962C8B-B14F-4D97-AF65-F5344CB8AC3E}">
        <p14:creationId xmlns:p14="http://schemas.microsoft.com/office/powerpoint/2010/main" val="2337961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grpSp>
        <p:nvGrpSpPr>
          <p:cNvPr id="5" name="Group 16"/>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7" name="Freeform 19"/>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1800">
                <a:solidFill>
                  <a:prstClr val="black"/>
                </a:solidFill>
                <a:cs typeface="Arial" panose="020B060402020202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defRPr>
            </a:lvl1pPr>
            <a:extLst/>
          </a:lstStyle>
          <a:p>
            <a:r>
              <a:rPr lang="en-US" dirty="0"/>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fld id="{A65EADDB-AE7D-4C9C-B3E4-F5FBCFBF2C1E}" type="datetime1">
              <a:rPr lang="en-US"/>
              <a:pPr>
                <a:defRPr/>
              </a:pPr>
              <a:t>10/18/2018</a:t>
            </a:fld>
            <a:endParaRPr lang="en-US"/>
          </a:p>
        </p:txBody>
      </p:sp>
      <p:sp>
        <p:nvSpPr>
          <p:cNvPr id="13" name="Footer Placeholder 18"/>
          <p:cNvSpPr>
            <a:spLocks noGrp="1"/>
          </p:cNvSpPr>
          <p:nvPr>
            <p:ph type="ftr" sz="quarter" idx="11"/>
          </p:nvPr>
        </p:nvSpPr>
        <p:spPr/>
        <p:txBody>
          <a:bodyPr/>
          <a:lstStyle>
            <a:lvl1pPr>
              <a:defRPr>
                <a:solidFill>
                  <a:srgbClr val="2DA2BF">
                    <a:tint val="20000"/>
                  </a:srgbClr>
                </a:solidFill>
              </a:defRPr>
            </a:lvl1pPr>
            <a:extLst/>
          </a:lstStyle>
          <a:p>
            <a:pPr>
              <a:defRPr/>
            </a:pPr>
            <a:endParaRPr lang="en-US"/>
          </a:p>
        </p:txBody>
      </p:sp>
      <p:sp>
        <p:nvSpPr>
          <p:cNvPr id="14" name="Slide Number Placeholder 26"/>
          <p:cNvSpPr>
            <a:spLocks noGrp="1"/>
          </p:cNvSpPr>
          <p:nvPr>
            <p:ph type="sldNum" sz="quarter" idx="12"/>
          </p:nvPr>
        </p:nvSpPr>
        <p:spPr/>
        <p:txBody>
          <a:bodyPr/>
          <a:lstStyle>
            <a:lvl1pPr>
              <a:defRPr>
                <a:solidFill>
                  <a:srgbClr val="FFFFFF"/>
                </a:solidFill>
              </a:defRPr>
            </a:lvl1pPr>
          </a:lstStyle>
          <a:p>
            <a:pPr>
              <a:defRPr/>
            </a:pPr>
            <a:fld id="{173DA4DE-7B52-433A-A947-01A60F48F057}" type="slidenum">
              <a:rPr lang="en-US" altLang="en-US"/>
              <a:pPr>
                <a:defRPr/>
              </a:pPr>
              <a:t>‹#›</a:t>
            </a:fld>
            <a:endParaRPr lang="en-US" altLang="en-US"/>
          </a:p>
        </p:txBody>
      </p:sp>
      <p:pic>
        <p:nvPicPr>
          <p:cNvPr id="15" name="Picture 2" descr="Circular logo with the words Department of Education on the top and State of California on the bottom and picture of a book stack with a gold lamp on top and pen on side and rays in blue background" title="California Department of Education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739" y="96533"/>
            <a:ext cx="1273321" cy="127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43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625600" y="304800"/>
            <a:ext cx="10058400" cy="1143000"/>
          </a:xfrm>
        </p:spPr>
        <p:txBody>
          <a:bodyPr rtlCol="0"/>
          <a:lstStyle>
            <a:lvl1pPr>
              <a:defRPr>
                <a:effectLst/>
              </a:defRPr>
            </a:lvl1pPr>
          </a:lstStyle>
          <a:p>
            <a:r>
              <a:rPr lang="en-US" dirty="0"/>
              <a:t>Click to edit Master title style</a:t>
            </a:r>
          </a:p>
        </p:txBody>
      </p:sp>
      <p:sp>
        <p:nvSpPr>
          <p:cNvPr id="4" name="Date Placeholder 9"/>
          <p:cNvSpPr>
            <a:spLocks noGrp="1"/>
          </p:cNvSpPr>
          <p:nvPr>
            <p:ph type="dt" sz="half" idx="10"/>
          </p:nvPr>
        </p:nvSpPr>
        <p:spPr/>
        <p:txBody>
          <a:bodyPr/>
          <a:lstStyle>
            <a:lvl1pPr>
              <a:defRPr/>
            </a:lvl1pPr>
          </a:lstStyle>
          <a:p>
            <a:pPr>
              <a:defRPr/>
            </a:pPr>
            <a:fld id="{72C134BB-E7E0-4709-A313-BB1E9F36ACB9}" type="datetime1">
              <a:rPr lang="en-US"/>
              <a:pPr>
                <a:defRPr/>
              </a:pPr>
              <a:t>10/18/2018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E092E57-8455-4F10-B60D-6C5A7D3BBE44}" type="slidenum">
              <a:rPr lang="en-US" altLang="en-US"/>
              <a:pPr>
                <a:defRPr/>
              </a:pPr>
              <a:t>‹#›</a:t>
            </a:fld>
            <a:endParaRPr lang="en-US" altLang="en-US"/>
          </a:p>
        </p:txBody>
      </p:sp>
    </p:spTree>
    <p:extLst>
      <p:ext uri="{BB962C8B-B14F-4D97-AF65-F5344CB8AC3E}">
        <p14:creationId xmlns:p14="http://schemas.microsoft.com/office/powerpoint/2010/main" val="419411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0651" y="273050"/>
            <a:ext cx="10191749" cy="1143000"/>
          </a:xfrm>
        </p:spPr>
        <p:txBody>
          <a:bodyPr/>
          <a:lstStyle>
            <a:lvl1pPr>
              <a:defRPr>
                <a:effectLst/>
              </a:defRPr>
            </a:lvl1pPr>
            <a:extLst/>
          </a:lstStyle>
          <a:p>
            <a:r>
              <a:rPr lang="en-US" dirty="0"/>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extLst/>
          </a:lstStyle>
          <a:p>
            <a:pPr>
              <a:defRPr/>
            </a:pPr>
            <a:fld id="{277D7DF9-0391-477D-9D26-780AEBC5FFA5}" type="datetime1">
              <a:rPr lang="en-US"/>
              <a:pPr>
                <a:defRPr/>
              </a:pPr>
              <a:t>10/18/2018</a:t>
            </a:fld>
            <a:endParaRPr lang="en-US"/>
          </a:p>
        </p:txBody>
      </p:sp>
      <p:sp>
        <p:nvSpPr>
          <p:cNvPr id="9" name="Footer Placeholder 7"/>
          <p:cNvSpPr>
            <a:spLocks noGrp="1"/>
          </p:cNvSpPr>
          <p:nvPr>
            <p:ph type="ftr" sz="quarter" idx="11"/>
          </p:nvPr>
        </p:nvSpPr>
        <p:spPr/>
        <p:txBody>
          <a:bodyPr/>
          <a:lstStyle>
            <a:lvl1pPr>
              <a:defRPr/>
            </a:lvl1pPr>
            <a:extLst/>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70C77FC2-1912-4EC2-81E7-22EA5DAEE563}" type="slidenum">
              <a:rPr lang="en-US" altLang="en-US"/>
              <a:pPr>
                <a:defRPr/>
              </a:pPr>
              <a:t>‹#›</a:t>
            </a:fld>
            <a:endParaRPr lang="en-US" altLang="en-US"/>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7330" y="170974"/>
            <a:ext cx="1273321" cy="127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887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8B26F58-4D00-4A83-90C6-9539B26BCA94}" type="datetime1">
              <a:rPr lang="en-US"/>
              <a:pPr>
                <a:defRPr/>
              </a:pPr>
              <a:t>10/18/2018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7541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9988DD8F-1B01-4CDD-8AD3-F573F66D9118}" type="datetime1">
              <a:rPr lang="en-US"/>
              <a:pPr>
                <a:defRPr/>
              </a:pPr>
              <a:t>10/18/2018</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Tree>
    <p:extLst>
      <p:ext uri="{BB962C8B-B14F-4D97-AF65-F5344CB8AC3E}">
        <p14:creationId xmlns:p14="http://schemas.microsoft.com/office/powerpoint/2010/main" val="395867613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effectLst/>
              </a:defRPr>
            </a:lvl1pPr>
          </a:lstStyle>
          <a:p>
            <a:r>
              <a:rPr lang="en-US" dirty="0"/>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000" b="0" i="0" u="none" strike="noStrike" kern="1200" cap="none" spc="0" normalizeH="0" baseline="0" noProof="0" dirty="0">
                <a:ln>
                  <a:noFill/>
                </a:ln>
                <a:solidFill>
                  <a:prstClr val="black">
                    <a:tint val="75000"/>
                  </a:prstClr>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10/18/2018</a:t>
            </a:fld>
            <a:endParaRPr kumimoji="0" lang="en-US" sz="1000" b="0" i="0" u="none" strike="noStrike" kern="1200" cap="none" spc="0" normalizeH="0" baseline="0" noProof="0" dirty="0">
              <a:ln>
                <a:noFill/>
              </a:ln>
              <a:solidFill>
                <a:prstClr val="black">
                  <a:tint val="75000"/>
                </a:prstClr>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Lucida Sans Unicode"/>
              <a:ea typeface="+mn-ea"/>
              <a:cs typeface="+mn-cs"/>
            </a:endParaRPr>
          </a:p>
        </p:txBody>
      </p:sp>
    </p:spTree>
    <p:extLst>
      <p:ext uri="{BB962C8B-B14F-4D97-AF65-F5344CB8AC3E}">
        <p14:creationId xmlns:p14="http://schemas.microsoft.com/office/powerpoint/2010/main" val="144276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1027" name="Freeform 11"/>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sz="1800">
              <a:solidFill>
                <a:prstClr val="black"/>
              </a:solidFill>
              <a:cs typeface="Arial" panose="020B0604020202020204" pitchFamily="34" charset="0"/>
            </a:endParaRPr>
          </a:p>
        </p:txBody>
      </p:sp>
      <p:sp>
        <p:nvSpPr>
          <p:cNvPr id="14" name="Right Triangle 13"/>
          <p:cNvSpPr>
            <a:spLocks/>
          </p:cNvSpPr>
          <p:nvPr/>
        </p:nvSpPr>
        <p:spPr bwMode="auto">
          <a:xfrm>
            <a:off x="-8056" y="5791253"/>
            <a:ext cx="4536419" cy="1080868"/>
          </a:xfrm>
          <a:prstGeom prst="rtTriangle">
            <a:avLst/>
          </a:prstGeom>
          <a:blipFill>
            <a:blip r:embed="rId8">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1828800" y="274638"/>
            <a:ext cx="9753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a:solidFill>
                  <a:prstClr val="black"/>
                </a:solidFill>
                <a:latin typeface="+mn-lt"/>
                <a:cs typeface="+mn-cs"/>
              </a:defRPr>
            </a:lvl1pPr>
            <a:extLst/>
          </a:lstStyle>
          <a:p>
            <a:pPr>
              <a:defRPr/>
            </a:pPr>
            <a:fld id="{DB2ABE21-F137-43A8-AE02-FE4A4B093A14}" type="datetime1">
              <a:rPr lang="en-US"/>
              <a:pPr>
                <a:defRPr/>
              </a:pPr>
              <a:t>10/18/2018</a:t>
            </a:fld>
            <a:endParaRPr lang="en-US"/>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fontAlgn="auto" latinLnBrk="0" hangingPunct="1">
              <a:spcBef>
                <a:spcPts val="0"/>
              </a:spcBef>
              <a:spcAft>
                <a:spcPts val="0"/>
              </a:spcAft>
              <a:defRPr kumimoji="0" sz="1000">
                <a:solidFill>
                  <a:prstClr val="black"/>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000000"/>
                </a:solidFill>
              </a:defRPr>
            </a:lvl1pPr>
          </a:lstStyle>
          <a:p>
            <a:pPr fontAlgn="base">
              <a:spcBef>
                <a:spcPct val="0"/>
              </a:spcBef>
              <a:spcAft>
                <a:spcPct val="0"/>
              </a:spcAft>
              <a:defRPr/>
            </a:pPr>
            <a:fld id="{BF67FC86-CC34-408C-9E34-9CDDBA4F359C}"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pic>
        <p:nvPicPr>
          <p:cNvPr id="12"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1957" y="132267"/>
            <a:ext cx="1273321" cy="127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468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Lst>
  <p:hf hdr="0" ftr="0" dt="0"/>
  <p:txStyles>
    <p:titleStyle>
      <a:lvl1pPr algn="l" rtl="0" eaLnBrk="0" fontAlgn="base" hangingPunct="0">
        <a:spcBef>
          <a:spcPct val="0"/>
        </a:spcBef>
        <a:spcAft>
          <a:spcPct val="0"/>
        </a:spcAft>
        <a:defRPr sz="4100" b="1" kern="1200">
          <a:solidFill>
            <a:schemeClr val="tx2"/>
          </a:solidFill>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ealthiergeneration.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csba.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bh4all.org/current_initiatives/hallways-to-health/"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mdanzik@cde.c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6348" y="528006"/>
            <a:ext cx="9926516" cy="2723194"/>
          </a:xfrm>
          <a:solidFill>
            <a:srgbClr val="0070C0"/>
          </a:solidFill>
        </p:spPr>
        <p:txBody>
          <a:bodyPr>
            <a:noAutofit/>
          </a:bodyPr>
          <a:lstStyle/>
          <a:p>
            <a:pPr algn="ctr"/>
            <a:r>
              <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Wellness Policy </a:t>
            </a: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Assessment</a:t>
            </a:r>
            <a:b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Evaluation:</a:t>
            </a:r>
            <a:b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Much </a:t>
            </a:r>
            <a:r>
              <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Ado’s about </a:t>
            </a: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a:t>
            </a:r>
            <a:b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Need </a:t>
            </a:r>
            <a:r>
              <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Do’s</a:t>
            </a:r>
          </a:p>
        </p:txBody>
      </p:sp>
      <p:sp>
        <p:nvSpPr>
          <p:cNvPr id="3" name="Subtitle 2"/>
          <p:cNvSpPr>
            <a:spLocks noGrp="1"/>
          </p:cNvSpPr>
          <p:nvPr>
            <p:ph type="subTitle" idx="1"/>
          </p:nvPr>
        </p:nvSpPr>
        <p:spPr>
          <a:xfrm>
            <a:off x="8896154" y="3860800"/>
            <a:ext cx="3295846" cy="1239520"/>
          </a:xfrm>
        </p:spPr>
        <p:txBody>
          <a:bodyPr/>
          <a:lstStyle/>
          <a:p>
            <a:r>
              <a:rPr lang="en-US" sz="2000" b="1" dirty="0" smtClean="0">
                <a:solidFill>
                  <a:schemeClr val="tx1"/>
                </a:solidFill>
                <a:latin typeface="Arial" panose="020B0604020202020204" pitchFamily="34" charset="0"/>
                <a:cs typeface="Arial" panose="020B0604020202020204" pitchFamily="34" charset="0"/>
              </a:rPr>
              <a:t>School Wellness Summit</a:t>
            </a:r>
          </a:p>
          <a:p>
            <a:r>
              <a:rPr lang="en-US" sz="2000" b="1" dirty="0" smtClean="0">
                <a:solidFill>
                  <a:schemeClr val="tx1"/>
                </a:solidFill>
                <a:latin typeface="Arial" panose="020B0604020202020204" pitchFamily="34" charset="0"/>
                <a:cs typeface="Arial" panose="020B0604020202020204" pitchFamily="34" charset="0"/>
              </a:rPr>
              <a:t>Santa Barbara County</a:t>
            </a:r>
          </a:p>
          <a:p>
            <a:r>
              <a:rPr lang="en-US" sz="2000" b="1" dirty="0" smtClean="0">
                <a:solidFill>
                  <a:schemeClr val="tx1"/>
                </a:solidFill>
                <a:latin typeface="Arial" panose="020B0604020202020204" pitchFamily="34" charset="0"/>
                <a:cs typeface="Arial" panose="020B0604020202020204" pitchFamily="34" charset="0"/>
              </a:rPr>
              <a:t>October 24, 2018</a:t>
            </a:r>
            <a:endParaRPr lang="en-US"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009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2F8C0E"/>
          </a:solidFill>
          <a:ln w="38100">
            <a:solidFill>
              <a:srgbClr val="2F8C0E"/>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Review</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53490"/>
            <a:ext cx="10058400" cy="4025900"/>
          </a:xfrm>
        </p:spPr>
        <p:txBody>
          <a:bodyPr>
            <a:normAutofit/>
          </a:bodyPr>
          <a:lstStyle/>
          <a:p>
            <a:pPr marL="109537" indent="0">
              <a:buNone/>
            </a:pPr>
            <a:r>
              <a:rPr lang="en-US" sz="3200" b="1" dirty="0" smtClean="0">
                <a:latin typeface="Arial" panose="020B0604020202020204" pitchFamily="34" charset="0"/>
                <a:cs typeface="Arial" panose="020B0604020202020204" pitchFamily="34" charset="0"/>
              </a:rPr>
              <a:t>The Seven Questions…</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dirty="0">
                <a:latin typeface="Arial" panose="020B0604020202020204" pitchFamily="34" charset="0"/>
                <a:cs typeface="Arial" panose="020B0604020202020204" pitchFamily="34" charset="0"/>
              </a:rPr>
              <a:t>Are the minimum required elements written into the Local School Wellness Policy? </a:t>
            </a:r>
            <a:endParaRPr lang="en-US" sz="3200" dirty="0" smtClean="0">
              <a:latin typeface="Arial" panose="020B0604020202020204" pitchFamily="34" charset="0"/>
              <a:cs typeface="Arial" panose="020B0604020202020204" pitchFamily="34" charset="0"/>
            </a:endParaRP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dirty="0">
                <a:latin typeface="Arial" panose="020B0604020202020204" pitchFamily="34" charset="0"/>
                <a:cs typeface="Arial" panose="020B0604020202020204" pitchFamily="34" charset="0"/>
              </a:rPr>
              <a:t>How does the public know about the local school wellness policy? </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marL="109537" indent="0">
              <a:buNone/>
            </a:pPr>
            <a:endParaRPr lang="en-US" sz="3200" b="1" dirty="0" smtClean="0"/>
          </a:p>
        </p:txBody>
      </p:sp>
    </p:spTree>
    <p:extLst>
      <p:ext uri="{BB962C8B-B14F-4D97-AF65-F5344CB8AC3E}">
        <p14:creationId xmlns:p14="http://schemas.microsoft.com/office/powerpoint/2010/main" val="780640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2F8C0E"/>
          </a:solidFill>
          <a:ln w="38100">
            <a:solidFill>
              <a:srgbClr val="2F8C0E"/>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Review</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93669"/>
            <a:ext cx="10058400" cy="4143895"/>
          </a:xfrm>
        </p:spPr>
        <p:txBody>
          <a:bodyPr>
            <a:normAutofit lnSpcReduction="10000"/>
          </a:bodyPr>
          <a:lstStyle/>
          <a:p>
            <a:pPr marL="109537" indent="0">
              <a:buNone/>
            </a:pPr>
            <a:r>
              <a:rPr lang="en-US" sz="3200" b="1" dirty="0" smtClean="0">
                <a:latin typeface="Arial" panose="020B0604020202020204" pitchFamily="34" charset="0"/>
                <a:cs typeface="Arial" panose="020B0604020202020204" pitchFamily="34" charset="0"/>
              </a:rPr>
              <a:t>The Seven Questions…</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dirty="0">
                <a:latin typeface="Arial" panose="020B0604020202020204" pitchFamily="34" charset="0"/>
                <a:cs typeface="Arial" panose="020B0604020202020204" pitchFamily="34" charset="0"/>
              </a:rPr>
              <a:t>When and how does the review and update of the local school wellness policy occur</a:t>
            </a:r>
            <a:r>
              <a:rPr lang="en-US" sz="3200" dirty="0" smtClean="0">
                <a:latin typeface="Arial" panose="020B0604020202020204" pitchFamily="34" charset="0"/>
                <a:cs typeface="Arial" panose="020B0604020202020204" pitchFamily="34" charset="0"/>
              </a:rPr>
              <a:t>?</a:t>
            </a:r>
          </a:p>
          <a:p>
            <a:pPr>
              <a:buFont typeface="Symbol" panose="05050102010706020507" pitchFamily="18" charset="2"/>
              <a:buChar char=""/>
            </a:pPr>
            <a:endParaRPr lang="en-US" sz="3200"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dirty="0" smtClean="0">
                <a:latin typeface="Arial" panose="020B0604020202020204" pitchFamily="34" charset="0"/>
                <a:cs typeface="Arial" panose="020B0604020202020204" pitchFamily="34" charset="0"/>
              </a:rPr>
              <a:t>Who </a:t>
            </a:r>
            <a:r>
              <a:rPr lang="en-US" sz="3200" dirty="0">
                <a:latin typeface="Arial" panose="020B0604020202020204" pitchFamily="34" charset="0"/>
                <a:cs typeface="Arial" panose="020B0604020202020204" pitchFamily="34" charset="0"/>
              </a:rPr>
              <a:t>is involved in reviewing and updating the local school wellness policy? What is their relationship with the </a:t>
            </a:r>
            <a:r>
              <a:rPr lang="en-US" sz="3200" dirty="0" smtClean="0">
                <a:latin typeface="Arial" panose="020B0604020202020204" pitchFamily="34" charset="0"/>
                <a:cs typeface="Arial" panose="020B0604020202020204" pitchFamily="34" charset="0"/>
              </a:rPr>
              <a:t>School Food Authority?</a:t>
            </a:r>
            <a:endParaRPr lang="en-US" sz="3200" b="1" dirty="0">
              <a:latin typeface="Arial" panose="020B0604020202020204" pitchFamily="34" charset="0"/>
              <a:cs typeface="Arial" panose="020B0604020202020204" pitchFamily="34" charset="0"/>
            </a:endParaRPr>
          </a:p>
          <a:p>
            <a:pPr marL="109537" indent="0">
              <a:buNone/>
            </a:pPr>
            <a:endParaRPr lang="en-US" sz="3200" b="1" dirty="0" smtClean="0"/>
          </a:p>
        </p:txBody>
      </p:sp>
    </p:spTree>
    <p:extLst>
      <p:ext uri="{BB962C8B-B14F-4D97-AF65-F5344CB8AC3E}">
        <p14:creationId xmlns:p14="http://schemas.microsoft.com/office/powerpoint/2010/main" val="1211372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2F8C0E"/>
          </a:solidFill>
          <a:ln w="38100">
            <a:solidFill>
              <a:srgbClr val="2F8C0E"/>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Review</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65960"/>
            <a:ext cx="10058400" cy="4053840"/>
          </a:xfrm>
        </p:spPr>
        <p:txBody>
          <a:bodyPr>
            <a:normAutofit/>
          </a:bodyPr>
          <a:lstStyle/>
          <a:p>
            <a:pPr marL="109537" indent="0">
              <a:buNone/>
            </a:pPr>
            <a:r>
              <a:rPr lang="en-US" sz="3200" b="1" dirty="0" smtClean="0">
                <a:latin typeface="Arial" panose="020B0604020202020204" pitchFamily="34" charset="0"/>
                <a:cs typeface="Arial" panose="020B0604020202020204" pitchFamily="34" charset="0"/>
              </a:rPr>
              <a:t>The Seven Questions…</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dirty="0">
                <a:latin typeface="Arial" panose="020B0604020202020204" pitchFamily="34" charset="0"/>
                <a:cs typeface="Arial" panose="020B0604020202020204" pitchFamily="34" charset="0"/>
              </a:rPr>
              <a:t>How are potential stakeholders made aware of their ability to participate in the development, review, update, and implementation of the local school wellness policy</a:t>
            </a:r>
            <a:r>
              <a:rPr lang="en-US" sz="32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1622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2F8C0E"/>
          </a:solidFill>
          <a:ln w="38100">
            <a:solidFill>
              <a:srgbClr val="2F8C0E"/>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Review</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65960"/>
            <a:ext cx="10058400" cy="4257040"/>
          </a:xfrm>
        </p:spPr>
        <p:txBody>
          <a:bodyPr>
            <a:normAutofit lnSpcReduction="10000"/>
          </a:bodyPr>
          <a:lstStyle/>
          <a:p>
            <a:pPr marL="109537" indent="0">
              <a:buNone/>
            </a:pPr>
            <a:r>
              <a:rPr lang="en-US" sz="3200" b="1" dirty="0" smtClean="0">
                <a:latin typeface="Arial" panose="020B0604020202020204" pitchFamily="34" charset="0"/>
                <a:cs typeface="Arial" panose="020B0604020202020204" pitchFamily="34" charset="0"/>
              </a:rPr>
              <a:t>The Seven Questions…</a:t>
            </a:r>
          </a:p>
          <a:p>
            <a:pPr marL="109537" indent="0">
              <a:buNone/>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dirty="0">
                <a:latin typeface="Arial" panose="020B0604020202020204" pitchFamily="34" charset="0"/>
                <a:cs typeface="Arial" panose="020B0604020202020204" pitchFamily="34" charset="0"/>
              </a:rPr>
              <a:t>Provide a copy of the most recent assessment on the implementation of the local school wellness policy</a:t>
            </a:r>
            <a:r>
              <a:rPr lang="en-US" sz="3200" dirty="0" smtClean="0">
                <a:latin typeface="Arial" panose="020B0604020202020204" pitchFamily="34" charset="0"/>
                <a:cs typeface="Arial" panose="020B0604020202020204" pitchFamily="34" charset="0"/>
              </a:rPr>
              <a:t>.</a:t>
            </a:r>
          </a:p>
          <a:p>
            <a:pPr>
              <a:buFont typeface="Symbol" panose="05050102010706020507" pitchFamily="18" charset="2"/>
              <a:buChar char=""/>
            </a:pPr>
            <a:endParaRPr lang="en-US" sz="3200"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dirty="0">
                <a:latin typeface="Arial" panose="020B0604020202020204" pitchFamily="34" charset="0"/>
                <a:cs typeface="Arial" panose="020B0604020202020204" pitchFamily="34" charset="0"/>
              </a:rPr>
              <a:t>How does the public know about the results of the most recent assessment on the implementation of the local school wellness </a:t>
            </a:r>
            <a:r>
              <a:rPr lang="en-US" sz="3200" dirty="0" smtClean="0">
                <a:latin typeface="Arial" panose="020B0604020202020204" pitchFamily="34" charset="0"/>
                <a:cs typeface="Arial" panose="020B0604020202020204" pitchFamily="34" charset="0"/>
              </a:rPr>
              <a:t>policy</a:t>
            </a:r>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883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2F8C0E"/>
          </a:solidFill>
          <a:ln w="38100">
            <a:solidFill>
              <a:srgbClr val="2F8C0E"/>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Review</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65960"/>
            <a:ext cx="10058400" cy="4257040"/>
          </a:xfrm>
        </p:spPr>
        <p:txBody>
          <a:bodyPr>
            <a:normAutofit/>
          </a:bodyPr>
          <a:lstStyle/>
          <a:p>
            <a:pPr marL="109537" indent="0">
              <a:buNone/>
            </a:pPr>
            <a:r>
              <a:rPr lang="en-US" sz="3200" b="1" dirty="0" smtClean="0">
                <a:latin typeface="Arial" panose="020B0604020202020204" pitchFamily="34" charset="0"/>
                <a:cs typeface="Arial" panose="020B0604020202020204" pitchFamily="34" charset="0"/>
              </a:rPr>
              <a:t>The Seven Questions only assess…</a:t>
            </a:r>
          </a:p>
          <a:p>
            <a:pPr marL="109537" indent="0">
              <a:buNone/>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dirty="0" smtClean="0">
                <a:latin typeface="Arial" panose="020B0604020202020204" pitchFamily="34" charset="0"/>
                <a:cs typeface="Arial" panose="020B0604020202020204" pitchFamily="34" charset="0"/>
              </a:rPr>
              <a:t>Quantity and Content</a:t>
            </a:r>
          </a:p>
          <a:p>
            <a:pPr>
              <a:buFont typeface="Symbol" panose="05050102010706020507" pitchFamily="18" charset="2"/>
              <a:buChar char=""/>
            </a:pPr>
            <a:endParaRPr lang="en-US" sz="3200" dirty="0" smtClean="0">
              <a:latin typeface="Arial" panose="020B0604020202020204" pitchFamily="34" charset="0"/>
              <a:cs typeface="Arial" panose="020B0604020202020204" pitchFamily="34" charset="0"/>
            </a:endParaRPr>
          </a:p>
          <a:p>
            <a:pPr marL="109537" indent="0">
              <a:buNone/>
            </a:pPr>
            <a:r>
              <a:rPr lang="en-US" sz="3200" b="1" dirty="0" smtClean="0">
                <a:latin typeface="Arial" panose="020B0604020202020204" pitchFamily="34" charset="0"/>
                <a:cs typeface="Arial" panose="020B0604020202020204" pitchFamily="34" charset="0"/>
              </a:rPr>
              <a:t>They do not assess…</a:t>
            </a:r>
          </a:p>
          <a:p>
            <a:pPr marL="109537" indent="0">
              <a:buNone/>
            </a:pPr>
            <a:endParaRPr lang="en-US" sz="3200"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dirty="0" smtClean="0">
                <a:latin typeface="Arial" panose="020B0604020202020204" pitchFamily="34" charset="0"/>
                <a:cs typeface="Arial" panose="020B0604020202020204" pitchFamily="34" charset="0"/>
              </a:rPr>
              <a:t>Quality</a:t>
            </a:r>
          </a:p>
        </p:txBody>
      </p:sp>
    </p:spTree>
    <p:extLst>
      <p:ext uri="{BB962C8B-B14F-4D97-AF65-F5344CB8AC3E}">
        <p14:creationId xmlns:p14="http://schemas.microsoft.com/office/powerpoint/2010/main" val="2060330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9933FF"/>
          </a:solidFill>
          <a:ln w="38100">
            <a:solidFill>
              <a:srgbClr val="9933FF"/>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Food and Beverage Marketing</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65960"/>
            <a:ext cx="10058400" cy="4257040"/>
          </a:xfrm>
        </p:spPr>
        <p:txBody>
          <a:bodyPr>
            <a:normAutofit lnSpcReduction="10000"/>
          </a:bodyPr>
          <a:lstStyle/>
          <a:p>
            <a:pPr marL="109537" indent="0">
              <a:buNone/>
            </a:pPr>
            <a:r>
              <a:rPr lang="en-US" sz="3200" b="1" dirty="0">
                <a:latin typeface="Arial" panose="020B0604020202020204" pitchFamily="34" charset="0"/>
                <a:cs typeface="Arial" panose="020B0604020202020204" pitchFamily="34" charset="0"/>
              </a:rPr>
              <a:t>Marketing is defined as advertising and other promotions </a:t>
            </a:r>
            <a:r>
              <a:rPr lang="en-US" sz="3200" b="1" dirty="0" smtClean="0">
                <a:latin typeface="Arial" panose="020B0604020202020204" pitchFamily="34" charset="0"/>
                <a:cs typeface="Arial" panose="020B0604020202020204" pitchFamily="34" charset="0"/>
              </a:rPr>
              <a:t>in schools.</a:t>
            </a:r>
          </a:p>
          <a:p>
            <a:pPr marL="109537" indent="0">
              <a:buNone/>
            </a:pPr>
            <a:endParaRPr lang="en-US" sz="3200" b="1" dirty="0">
              <a:latin typeface="Arial" panose="020B0604020202020204" pitchFamily="34" charset="0"/>
              <a:cs typeface="Arial" panose="020B0604020202020204" pitchFamily="34" charset="0"/>
            </a:endParaRPr>
          </a:p>
          <a:p>
            <a:pPr marL="109537" indent="0">
              <a:buNone/>
            </a:pPr>
            <a:r>
              <a:rPr lang="en-US" sz="3200" b="1" dirty="0" smtClean="0">
                <a:latin typeface="Arial" panose="020B0604020202020204" pitchFamily="34" charset="0"/>
                <a:cs typeface="Arial" panose="020B0604020202020204" pitchFamily="34" charset="0"/>
              </a:rPr>
              <a:t>Food </a:t>
            </a:r>
            <a:r>
              <a:rPr lang="en-US" sz="3200" b="1" dirty="0">
                <a:latin typeface="Arial" panose="020B0604020202020204" pitchFamily="34" charset="0"/>
                <a:cs typeface="Arial" panose="020B0604020202020204" pitchFamily="34" charset="0"/>
              </a:rPr>
              <a:t>marketing commonly includes oral, written, or graphic statements made for the purpose of promoting the sale of a food or beverage product made by the producer, manufacturer, seller, or any other entity with a commercial interest in the product.</a:t>
            </a:r>
          </a:p>
        </p:txBody>
      </p:sp>
    </p:spTree>
    <p:extLst>
      <p:ext uri="{BB962C8B-B14F-4D97-AF65-F5344CB8AC3E}">
        <p14:creationId xmlns:p14="http://schemas.microsoft.com/office/powerpoint/2010/main" val="613769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9933FF"/>
          </a:solidFill>
          <a:ln w="38100">
            <a:solidFill>
              <a:srgbClr val="9933FF"/>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Food and Beverage Marketing</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65960"/>
            <a:ext cx="10058400" cy="4116185"/>
          </a:xfrm>
        </p:spPr>
        <p:txBody>
          <a:bodyPr>
            <a:normAutofit/>
          </a:bodyPr>
          <a:lstStyle/>
          <a:p>
            <a:pPr marL="109537" indent="0">
              <a:buNone/>
            </a:pPr>
            <a:r>
              <a:rPr lang="en-US" sz="3200" b="1" dirty="0">
                <a:latin typeface="Arial" panose="020B0604020202020204" pitchFamily="34" charset="0"/>
                <a:cs typeface="Arial" panose="020B0604020202020204" pitchFamily="34" charset="0"/>
              </a:rPr>
              <a:t>O</a:t>
            </a:r>
            <a:r>
              <a:rPr lang="en-US" sz="3200" b="1" dirty="0" smtClean="0">
                <a:latin typeface="Arial" panose="020B0604020202020204" pitchFamily="34" charset="0"/>
                <a:cs typeface="Arial" panose="020B0604020202020204" pitchFamily="34" charset="0"/>
              </a:rPr>
              <a:t>nly items that meet </a:t>
            </a:r>
            <a:r>
              <a:rPr lang="en-US" sz="3200" b="1" dirty="0">
                <a:latin typeface="Arial" panose="020B0604020202020204" pitchFamily="34" charset="0"/>
                <a:cs typeface="Arial" panose="020B0604020202020204" pitchFamily="34" charset="0"/>
              </a:rPr>
              <a:t>the competitive food nutrition </a:t>
            </a:r>
            <a:r>
              <a:rPr lang="en-US" sz="3200" b="1" dirty="0" smtClean="0">
                <a:latin typeface="Arial" panose="020B0604020202020204" pitchFamily="34" charset="0"/>
                <a:cs typeface="Arial" panose="020B0604020202020204" pitchFamily="34" charset="0"/>
              </a:rPr>
              <a:t>standards can be marketed</a:t>
            </a:r>
          </a:p>
          <a:p>
            <a:pPr marL="109537" indent="0">
              <a:buNone/>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On school campus</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During the school day</a:t>
            </a:r>
          </a:p>
          <a:p>
            <a:pPr marL="109537" indent="0">
              <a:buNone/>
            </a:pP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846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9933FF"/>
          </a:solidFill>
          <a:ln w="38100">
            <a:solidFill>
              <a:srgbClr val="9933FF"/>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Food and Beverage Marketing</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65960"/>
            <a:ext cx="10058400" cy="4324004"/>
          </a:xfrm>
        </p:spPr>
        <p:txBody>
          <a:bodyPr>
            <a:normAutofit lnSpcReduction="10000"/>
          </a:bodyPr>
          <a:lstStyle/>
          <a:p>
            <a:pPr marL="109537" indent="0">
              <a:buNone/>
            </a:pPr>
            <a:r>
              <a:rPr lang="en-US" sz="3200" b="1" dirty="0" smtClean="0">
                <a:latin typeface="Arial" panose="020B0604020202020204" pitchFamily="34" charset="0"/>
                <a:cs typeface="Arial" panose="020B0604020202020204" pitchFamily="34" charset="0"/>
              </a:rPr>
              <a:t>Marketing vs. Selling…</a:t>
            </a:r>
          </a:p>
          <a:p>
            <a:pPr marL="109537" indent="0">
              <a:buNone/>
            </a:pPr>
            <a:endParaRPr lang="en-US" sz="3200" b="1" dirty="0">
              <a:latin typeface="Arial" panose="020B0604020202020204" pitchFamily="34" charset="0"/>
              <a:cs typeface="Arial" panose="020B0604020202020204" pitchFamily="34" charset="0"/>
            </a:endParaRPr>
          </a:p>
          <a:p>
            <a:pPr marL="109537" indent="0">
              <a:buNone/>
            </a:pPr>
            <a:r>
              <a:rPr lang="en-US" sz="3200" b="1" dirty="0" smtClean="0">
                <a:latin typeface="Arial" panose="020B0604020202020204" pitchFamily="34" charset="0"/>
                <a:cs typeface="Arial" panose="020B0604020202020204" pitchFamily="34" charset="0"/>
              </a:rPr>
              <a:t>…Are two different issues</a:t>
            </a:r>
          </a:p>
          <a:p>
            <a:pPr marL="109537" indent="0">
              <a:buNone/>
            </a:pPr>
            <a:endParaRPr lang="en-US" sz="3200" b="1" dirty="0">
              <a:latin typeface="Arial" panose="020B0604020202020204" pitchFamily="34" charset="0"/>
              <a:cs typeface="Arial" panose="020B0604020202020204" pitchFamily="34" charset="0"/>
            </a:endParaRPr>
          </a:p>
          <a:p>
            <a:pPr marL="109537" indent="0">
              <a:buNone/>
            </a:pPr>
            <a:r>
              <a:rPr lang="en-US" sz="3200" b="1" dirty="0" smtClean="0">
                <a:latin typeface="Arial" panose="020B0604020202020204" pitchFamily="34" charset="0"/>
                <a:cs typeface="Arial" panose="020B0604020202020204" pitchFamily="34" charset="0"/>
              </a:rPr>
              <a:t>Even though the items are not purchased, consumed, or distributed on school campus, during the school day, they might not be able to be marketed on school campus, during the school day.</a:t>
            </a:r>
          </a:p>
          <a:p>
            <a:pPr marL="109537" indent="0">
              <a:buNone/>
            </a:pPr>
            <a:endParaRPr lang="en-US" sz="3200" b="1" dirty="0">
              <a:latin typeface="Arial" panose="020B0604020202020204" pitchFamily="34" charset="0"/>
              <a:cs typeface="Arial" panose="020B0604020202020204" pitchFamily="34" charset="0"/>
            </a:endParaRPr>
          </a:p>
          <a:p>
            <a:pPr marL="109537" indent="0">
              <a:buNone/>
            </a:pPr>
            <a:endParaRPr lang="en-US" sz="3200" b="1" dirty="0" smtClean="0">
              <a:latin typeface="Arial" panose="020B0604020202020204" pitchFamily="34" charset="0"/>
              <a:cs typeface="Arial" panose="020B0604020202020204" pitchFamily="34" charset="0"/>
            </a:endParaRPr>
          </a:p>
          <a:p>
            <a:pPr marL="109537" indent="0">
              <a:buNone/>
            </a:pP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239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FF6600"/>
          </a:solidFill>
          <a:ln w="38100">
            <a:solidFill>
              <a:srgbClr val="FF6600"/>
            </a:solidFill>
          </a:ln>
        </p:spPr>
        <p:txBody>
          <a:bodyPr>
            <a:normAutofit fontScale="90000"/>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Sharing Your Progress</a:t>
            </a:r>
            <a:b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LSWP Annual Updates</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65960"/>
            <a:ext cx="10058400" cy="4102331"/>
          </a:xfrm>
        </p:spPr>
        <p:txBody>
          <a:bodyPr>
            <a:normAutofit/>
          </a:bodyPr>
          <a:lstStyle/>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Inform the public about </a:t>
            </a:r>
            <a:r>
              <a:rPr lang="en-US" sz="3200" b="1" dirty="0">
                <a:latin typeface="Arial" panose="020B0604020202020204" pitchFamily="34" charset="0"/>
                <a:cs typeface="Arial" panose="020B0604020202020204" pitchFamily="34" charset="0"/>
              </a:rPr>
              <a:t>the </a:t>
            </a:r>
            <a:r>
              <a:rPr lang="en-US" sz="3200" b="1" dirty="0" smtClean="0">
                <a:latin typeface="Arial" panose="020B0604020202020204" pitchFamily="34" charset="0"/>
                <a:cs typeface="Arial" panose="020B0604020202020204" pitchFamily="34" charset="0"/>
              </a:rPr>
              <a:t>content of your LSWP</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Inform the public about the current activities</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Make </a:t>
            </a:r>
            <a:r>
              <a:rPr lang="en-US" sz="3200" b="1" dirty="0">
                <a:latin typeface="Arial" panose="020B0604020202020204" pitchFamily="34" charset="0"/>
                <a:cs typeface="Arial" panose="020B0604020202020204" pitchFamily="34" charset="0"/>
              </a:rPr>
              <a:t>the </a:t>
            </a:r>
            <a:r>
              <a:rPr lang="en-US" sz="3200" b="1" dirty="0" smtClean="0">
                <a:latin typeface="Arial" panose="020B0604020202020204" pitchFamily="34" charset="0"/>
                <a:cs typeface="Arial" panose="020B0604020202020204" pitchFamily="34" charset="0"/>
              </a:rPr>
              <a:t>LSWP and </a:t>
            </a:r>
            <a:r>
              <a:rPr lang="en-US" sz="3200" b="1" dirty="0">
                <a:latin typeface="Arial" panose="020B0604020202020204" pitchFamily="34" charset="0"/>
                <a:cs typeface="Arial" panose="020B0604020202020204" pitchFamily="34" charset="0"/>
              </a:rPr>
              <a:t>any </a:t>
            </a:r>
            <a:r>
              <a:rPr lang="en-US" sz="3200" b="1" dirty="0" smtClean="0">
                <a:latin typeface="Arial" panose="020B0604020202020204" pitchFamily="34" charset="0"/>
                <a:cs typeface="Arial" panose="020B0604020202020204" pitchFamily="34" charset="0"/>
              </a:rPr>
              <a:t>updates </a:t>
            </a:r>
            <a:r>
              <a:rPr lang="en-US" sz="3200" b="1" dirty="0">
                <a:latin typeface="Arial" panose="020B0604020202020204" pitchFamily="34" charset="0"/>
                <a:cs typeface="Arial" panose="020B0604020202020204" pitchFamily="34" charset="0"/>
              </a:rPr>
              <a:t>available to the </a:t>
            </a:r>
            <a:r>
              <a:rPr lang="en-US" sz="3200" b="1" dirty="0" smtClean="0">
                <a:latin typeface="Arial" panose="020B0604020202020204" pitchFamily="34" charset="0"/>
                <a:cs typeface="Arial" panose="020B0604020202020204" pitchFamily="34" charset="0"/>
              </a:rPr>
              <a:t>public</a:t>
            </a:r>
          </a:p>
          <a:p>
            <a:pPr marL="109537" indent="0">
              <a:buNone/>
            </a:pPr>
            <a:endParaRPr lang="en-US" sz="3200" b="1" dirty="0">
              <a:latin typeface="Arial" panose="020B0604020202020204" pitchFamily="34" charset="0"/>
              <a:cs typeface="Arial" panose="020B0604020202020204" pitchFamily="34" charset="0"/>
            </a:endParaRPr>
          </a:p>
          <a:p>
            <a:pPr marL="109537" indent="0">
              <a:buNone/>
            </a:pPr>
            <a:endParaRPr lang="en-US" sz="3200" b="1" dirty="0" smtClean="0">
              <a:latin typeface="Arial" panose="020B0604020202020204" pitchFamily="34" charset="0"/>
              <a:cs typeface="Arial" panose="020B0604020202020204" pitchFamily="34" charset="0"/>
            </a:endParaRPr>
          </a:p>
          <a:p>
            <a:pPr marL="109537" indent="0">
              <a:buNone/>
            </a:pP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68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FF6600"/>
          </a:solidFill>
          <a:ln w="38100">
            <a:solidFill>
              <a:srgbClr val="FF6600"/>
            </a:solidFill>
          </a:ln>
        </p:spPr>
        <p:txBody>
          <a:bodyPr>
            <a:normAutofit fontScale="90000"/>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Sharing Your Progress</a:t>
            </a:r>
            <a:b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LSWP Annual Updates</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65960"/>
            <a:ext cx="10058400" cy="4102331"/>
          </a:xfrm>
        </p:spPr>
        <p:txBody>
          <a:bodyPr>
            <a:normAutofit/>
          </a:bodyPr>
          <a:lstStyle/>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Setting priorities from the required list of to-dos</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a:latin typeface="Arial" panose="020B0604020202020204" pitchFamily="34" charset="0"/>
                <a:cs typeface="Arial" panose="020B0604020202020204" pitchFamily="34" charset="0"/>
              </a:rPr>
              <a:t>Where does information come from to share</a:t>
            </a:r>
            <a:r>
              <a:rPr lang="en-US" sz="3200" b="1" dirty="0" smtClean="0">
                <a:latin typeface="Arial" panose="020B0604020202020204" pitchFamily="34" charset="0"/>
                <a:cs typeface="Arial" panose="020B0604020202020204" pitchFamily="34" charset="0"/>
              </a:rPr>
              <a:t>?</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Gather data is an ongoing process…</a:t>
            </a:r>
          </a:p>
          <a:p>
            <a:pPr>
              <a:buFont typeface="Symbol" panose="05050102010706020507" pitchFamily="18" charset="2"/>
              <a:buChar char="·"/>
            </a:pPr>
            <a:endParaRPr lang="en-US" sz="3200" b="1" dirty="0" smtClean="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…Culminating in the Great Report called…</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243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0070C0"/>
          </a:solidFill>
          <a:ln w="38100">
            <a:solidFill>
              <a:srgbClr val="0070C0"/>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your Wellness vision?</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560" y="1913806"/>
            <a:ext cx="7457440" cy="4605379"/>
          </a:xfrm>
          <a:prstGeom prst="rect">
            <a:avLst/>
          </a:prstGeom>
        </p:spPr>
      </p:pic>
    </p:spTree>
    <p:extLst>
      <p:ext uri="{BB962C8B-B14F-4D97-AF65-F5344CB8AC3E}">
        <p14:creationId xmlns:p14="http://schemas.microsoft.com/office/powerpoint/2010/main" val="2410620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chemeClr val="accent4">
              <a:lumMod val="75000"/>
            </a:schemeClr>
          </a:solidFill>
          <a:ln w="38100">
            <a:solidFill>
              <a:schemeClr val="accent4">
                <a:lumMod val="75000"/>
              </a:schemeClr>
            </a:solidFill>
          </a:ln>
        </p:spPr>
        <p:txBody>
          <a:bodyPr>
            <a:normAutofit/>
          </a:bodyPr>
          <a:lstStyle/>
          <a:p>
            <a:pPr algn="ct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65960"/>
            <a:ext cx="10058400" cy="4102331"/>
          </a:xfrm>
        </p:spPr>
        <p:txBody>
          <a:bodyPr>
            <a:normAutofit/>
          </a:bodyPr>
          <a:lstStyle/>
          <a:p>
            <a:pPr marL="109537" indent="0" algn="ctr">
              <a:buNone/>
            </a:pPr>
            <a:endParaRPr lang="en-US" sz="6000" b="1" dirty="0" smtClean="0">
              <a:latin typeface="Arial" panose="020B0604020202020204" pitchFamily="34" charset="0"/>
              <a:cs typeface="Arial" panose="020B0604020202020204" pitchFamily="34" charset="0"/>
            </a:endParaRPr>
          </a:p>
          <a:p>
            <a:pPr marL="109537" indent="0" algn="ctr">
              <a:buNone/>
            </a:pPr>
            <a:r>
              <a:rPr lang="en-US" sz="6000" b="1" dirty="0" smtClean="0">
                <a:latin typeface="Arial" panose="020B0604020202020204" pitchFamily="34" charset="0"/>
                <a:cs typeface="Arial" panose="020B0604020202020204" pitchFamily="34" charset="0"/>
              </a:rPr>
              <a:t>The Triennial Assessment!</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830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chemeClr val="accent4">
              <a:lumMod val="75000"/>
            </a:schemeClr>
          </a:solidFill>
          <a:ln w="38100">
            <a:solidFill>
              <a:schemeClr val="accent4">
                <a:lumMod val="75000"/>
              </a:schemeClr>
            </a:solidFill>
          </a:ln>
        </p:spPr>
        <p:txBody>
          <a:bodyPr>
            <a:normAutofit/>
          </a:bodyPr>
          <a:lstStyle/>
          <a:p>
            <a:pPr algn="ctr"/>
            <a:r>
              <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Triennial Assessment</a:t>
            </a:r>
          </a:p>
        </p:txBody>
      </p:sp>
      <p:sp>
        <p:nvSpPr>
          <p:cNvPr id="4" name="Content Placeholder 1"/>
          <p:cNvSpPr>
            <a:spLocks noGrp="1"/>
          </p:cNvSpPr>
          <p:nvPr>
            <p:ph idx="1"/>
          </p:nvPr>
        </p:nvSpPr>
        <p:spPr>
          <a:xfrm>
            <a:off x="2895600" y="1924396"/>
            <a:ext cx="7915564" cy="4102331"/>
          </a:xfrm>
        </p:spPr>
        <p:txBody>
          <a:bodyPr>
            <a:normAutofit/>
          </a:bodyPr>
          <a:lstStyle/>
          <a:p>
            <a:pPr marL="109537" indent="0">
              <a:buNone/>
            </a:pPr>
            <a:r>
              <a:rPr lang="en-US" sz="3200" b="1" dirty="0" err="1" smtClean="0">
                <a:latin typeface="Arial" panose="020B0604020202020204" pitchFamily="34" charset="0"/>
                <a:cs typeface="Arial" panose="020B0604020202020204" pitchFamily="34" charset="0"/>
              </a:rPr>
              <a:t>tri·en·ni·al</a:t>
            </a:r>
            <a:endParaRPr lang="en-US" sz="3200" b="1" dirty="0" smtClean="0">
              <a:latin typeface="Arial" panose="020B0604020202020204" pitchFamily="34" charset="0"/>
              <a:cs typeface="Arial" panose="020B0604020202020204" pitchFamily="34" charset="0"/>
            </a:endParaRPr>
          </a:p>
          <a:p>
            <a:pPr marL="109537" indent="0">
              <a:buNone/>
            </a:pPr>
            <a:endParaRPr lang="en-US" sz="3200" b="1" dirty="0">
              <a:latin typeface="Arial" panose="020B0604020202020204" pitchFamily="34" charset="0"/>
              <a:cs typeface="Arial" panose="020B0604020202020204" pitchFamily="34" charset="0"/>
            </a:endParaRPr>
          </a:p>
          <a:p>
            <a:pPr marL="109537" indent="0">
              <a:buNone/>
            </a:pPr>
            <a:r>
              <a:rPr lang="en-US" sz="3200" b="1" dirty="0" smtClean="0">
                <a:latin typeface="Arial" panose="020B0604020202020204" pitchFamily="34" charset="0"/>
                <a:cs typeface="Arial" panose="020B0604020202020204" pitchFamily="34" charset="0"/>
              </a:rPr>
              <a:t>/</a:t>
            </a:r>
            <a:r>
              <a:rPr lang="en-US" sz="3200" b="1" dirty="0" err="1" smtClean="0">
                <a:latin typeface="Arial" panose="020B0604020202020204" pitchFamily="34" charset="0"/>
                <a:cs typeface="Arial" panose="020B0604020202020204" pitchFamily="34" charset="0"/>
              </a:rPr>
              <a:t>trī</a:t>
            </a:r>
            <a:r>
              <a:rPr lang="en-US" sz="3200" b="1" dirty="0" err="1">
                <a:latin typeface="Arial" panose="020B0604020202020204" pitchFamily="34" charset="0"/>
                <a:cs typeface="Arial" panose="020B0604020202020204" pitchFamily="34" charset="0"/>
              </a:rPr>
              <a:t>ˈenēəl</a:t>
            </a:r>
            <a:r>
              <a:rPr lang="en-US" sz="3200" b="1" dirty="0" smtClean="0">
                <a:latin typeface="Arial" panose="020B0604020202020204" pitchFamily="34" charset="0"/>
                <a:cs typeface="Arial" panose="020B0604020202020204" pitchFamily="34" charset="0"/>
              </a:rPr>
              <a:t>/</a:t>
            </a:r>
          </a:p>
          <a:p>
            <a:pPr marL="109537" indent="0">
              <a:buNone/>
            </a:pPr>
            <a:endParaRPr lang="en-US" sz="3200" b="1" dirty="0">
              <a:latin typeface="Arial" panose="020B0604020202020204" pitchFamily="34" charset="0"/>
              <a:cs typeface="Arial" panose="020B0604020202020204" pitchFamily="34" charset="0"/>
            </a:endParaRPr>
          </a:p>
          <a:p>
            <a:pPr marL="109537" indent="0">
              <a:buNone/>
            </a:pPr>
            <a:r>
              <a:rPr lang="en-US" sz="3200" b="1" i="1" dirty="0" smtClean="0">
                <a:latin typeface="Arial" panose="020B0604020202020204" pitchFamily="34" charset="0"/>
                <a:cs typeface="Arial" panose="020B0604020202020204" pitchFamily="34" charset="0"/>
              </a:rPr>
              <a:t>adjective</a:t>
            </a:r>
            <a:endParaRPr lang="en-US" sz="3200" b="1" dirty="0">
              <a:latin typeface="Arial" panose="020B0604020202020204" pitchFamily="34" charset="0"/>
              <a:cs typeface="Arial" panose="020B0604020202020204" pitchFamily="34" charset="0"/>
            </a:endParaRPr>
          </a:p>
          <a:p>
            <a:pPr marL="109537" indent="0">
              <a:buNone/>
            </a:pPr>
            <a:endParaRPr lang="en-US" sz="3200" b="1" dirty="0" smtClean="0">
              <a:latin typeface="Arial" panose="020B0604020202020204" pitchFamily="34" charset="0"/>
              <a:cs typeface="Arial" panose="020B0604020202020204" pitchFamily="34" charset="0"/>
            </a:endParaRPr>
          </a:p>
          <a:p>
            <a:pPr marL="109537" indent="0">
              <a:buNone/>
            </a:pPr>
            <a:r>
              <a:rPr lang="en-US" sz="3200" b="1" dirty="0" smtClean="0">
                <a:latin typeface="Arial" panose="020B0604020202020204" pitchFamily="34" charset="0"/>
                <a:cs typeface="Arial" panose="020B0604020202020204" pitchFamily="34" charset="0"/>
              </a:rPr>
              <a:t>1</a:t>
            </a:r>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recurring </a:t>
            </a:r>
            <a:r>
              <a:rPr lang="en-US" sz="3200" b="1" dirty="0">
                <a:latin typeface="Arial" panose="020B0604020202020204" pitchFamily="34" charset="0"/>
                <a:cs typeface="Arial" panose="020B0604020202020204" pitchFamily="34" charset="0"/>
              </a:rPr>
              <a:t>every three years.</a:t>
            </a:r>
          </a:p>
        </p:txBody>
      </p:sp>
    </p:spTree>
    <p:extLst>
      <p:ext uri="{BB962C8B-B14F-4D97-AF65-F5344CB8AC3E}">
        <p14:creationId xmlns:p14="http://schemas.microsoft.com/office/powerpoint/2010/main" val="1602530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chemeClr val="accent4">
              <a:lumMod val="75000"/>
            </a:schemeClr>
          </a:solidFill>
          <a:ln w="38100">
            <a:solidFill>
              <a:schemeClr val="accent4">
                <a:lumMod val="75000"/>
              </a:schemeClr>
            </a:solidFill>
          </a:ln>
        </p:spPr>
        <p:txBody>
          <a:bodyPr>
            <a:normAutofit/>
          </a:bodyPr>
          <a:lstStyle/>
          <a:p>
            <a:pPr algn="ctr"/>
            <a:r>
              <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Triennial Assessment</a:t>
            </a:r>
          </a:p>
        </p:txBody>
      </p:sp>
      <p:sp>
        <p:nvSpPr>
          <p:cNvPr id="4" name="Content Placeholder 1"/>
          <p:cNvSpPr>
            <a:spLocks noGrp="1"/>
          </p:cNvSpPr>
          <p:nvPr>
            <p:ph idx="1"/>
          </p:nvPr>
        </p:nvSpPr>
        <p:spPr>
          <a:xfrm>
            <a:off x="1625600" y="1965960"/>
            <a:ext cx="10058400" cy="4102331"/>
          </a:xfrm>
        </p:spPr>
        <p:txBody>
          <a:bodyPr>
            <a:normAutofit lnSpcReduction="10000"/>
          </a:bodyPr>
          <a:lstStyle/>
          <a:p>
            <a:pPr marL="109537" indent="0">
              <a:buNone/>
            </a:pPr>
            <a:r>
              <a:rPr lang="en-US" sz="3200" b="1" dirty="0" smtClean="0">
                <a:latin typeface="Arial" panose="020B0604020202020204" pitchFamily="34" charset="0"/>
                <a:cs typeface="Arial" panose="020B0604020202020204" pitchFamily="34" charset="0"/>
              </a:rPr>
              <a:t>The assessment must measure implementation and include:</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Compliance </a:t>
            </a:r>
            <a:r>
              <a:rPr lang="en-US" sz="3200" b="1" dirty="0">
                <a:latin typeface="Arial" panose="020B0604020202020204" pitchFamily="34" charset="0"/>
                <a:cs typeface="Arial" panose="020B0604020202020204" pitchFamily="34" charset="0"/>
              </a:rPr>
              <a:t>with </a:t>
            </a:r>
            <a:r>
              <a:rPr lang="en-US" sz="3200" b="1" dirty="0" smtClean="0">
                <a:latin typeface="Arial" panose="020B0604020202020204" pitchFamily="34" charset="0"/>
                <a:cs typeface="Arial" panose="020B0604020202020204" pitchFamily="34" charset="0"/>
              </a:rPr>
              <a:t>your district’s LSWP</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Comparison </a:t>
            </a:r>
            <a:r>
              <a:rPr lang="en-US" sz="3200" b="1" dirty="0">
                <a:latin typeface="Arial" panose="020B0604020202020204" pitchFamily="34" charset="0"/>
                <a:cs typeface="Arial" panose="020B0604020202020204" pitchFamily="34" charset="0"/>
              </a:rPr>
              <a:t>to </a:t>
            </a:r>
            <a:r>
              <a:rPr lang="en-US" sz="3200" b="1" dirty="0" smtClean="0">
                <a:latin typeface="Arial" panose="020B0604020202020204" pitchFamily="34" charset="0"/>
                <a:cs typeface="Arial" panose="020B0604020202020204" pitchFamily="34" charset="0"/>
              </a:rPr>
              <a:t>a model LSWP</a:t>
            </a: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endParaRPr lang="en-US" sz="3200" b="1" dirty="0" smtClean="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Progress toward your district’s LSWP goals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005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chemeClr val="accent4">
              <a:lumMod val="75000"/>
            </a:schemeClr>
          </a:solidFill>
          <a:ln w="38100">
            <a:solidFill>
              <a:schemeClr val="accent4">
                <a:lumMod val="75000"/>
              </a:schemeClr>
            </a:solidFill>
          </a:ln>
        </p:spPr>
        <p:txBody>
          <a:bodyPr>
            <a:noAutofit/>
          </a:bodyPr>
          <a:lstStyle/>
          <a:p>
            <a:pPr algn="ctr"/>
            <a:r>
              <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Triennial </a:t>
            </a: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Assessment</a:t>
            </a:r>
            <a:b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LSWP Compliance</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65960"/>
            <a:ext cx="10058400" cy="4102331"/>
          </a:xfrm>
        </p:spPr>
        <p:txBody>
          <a:bodyPr>
            <a:normAutofit lnSpcReduction="10000"/>
          </a:bodyPr>
          <a:lstStyle/>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What were your goals for Year 1? Year 2? Year 3?</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Did you reach your goals? Have they changed?</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Challenges? Successes?</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Utilize the information gathered for your Annual Updates!</a:t>
            </a:r>
          </a:p>
          <a:p>
            <a:pPr marL="109537" indent="0">
              <a:buNone/>
            </a:pPr>
            <a:endParaRPr lang="en-US" sz="3200" b="1" dirty="0">
              <a:latin typeface="Arial" panose="020B0604020202020204" pitchFamily="34" charset="0"/>
              <a:cs typeface="Arial" panose="020B0604020202020204" pitchFamily="34" charset="0"/>
            </a:endParaRPr>
          </a:p>
          <a:p>
            <a:pPr marL="109537" indent="0">
              <a:buNone/>
            </a:pPr>
            <a:endParaRPr lang="en-US" sz="3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43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chemeClr val="accent4">
              <a:lumMod val="75000"/>
            </a:schemeClr>
          </a:solidFill>
          <a:ln w="38100">
            <a:solidFill>
              <a:schemeClr val="accent4">
                <a:lumMod val="75000"/>
              </a:schemeClr>
            </a:solidFill>
          </a:ln>
        </p:spPr>
        <p:txBody>
          <a:bodyPr>
            <a:noAutofit/>
          </a:bodyPr>
          <a:lstStyle/>
          <a:p>
            <a:pPr algn="ctr"/>
            <a:r>
              <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Triennial </a:t>
            </a: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Assessment</a:t>
            </a:r>
            <a:b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LSWP Compliance</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914013" y="1751308"/>
            <a:ext cx="9481574" cy="5106692"/>
          </a:xfrm>
          <a:prstGeom prst="rect">
            <a:avLst/>
          </a:prstGeom>
        </p:spPr>
      </p:pic>
    </p:spTree>
    <p:extLst>
      <p:ext uri="{BB962C8B-B14F-4D97-AF65-F5344CB8AC3E}">
        <p14:creationId xmlns:p14="http://schemas.microsoft.com/office/powerpoint/2010/main" val="3672818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chemeClr val="accent4">
              <a:lumMod val="75000"/>
            </a:schemeClr>
          </a:solidFill>
          <a:ln w="38100">
            <a:solidFill>
              <a:schemeClr val="accent4">
                <a:lumMod val="75000"/>
              </a:schemeClr>
            </a:solidFill>
          </a:ln>
        </p:spPr>
        <p:txBody>
          <a:bodyPr>
            <a:noAutofit/>
          </a:bodyPr>
          <a:lstStyle/>
          <a:p>
            <a:pPr algn="ctr"/>
            <a:r>
              <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Triennial </a:t>
            </a: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Assessment</a:t>
            </a:r>
            <a:b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 LSWP Comparison</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65960"/>
            <a:ext cx="10058400" cy="4102331"/>
          </a:xfrm>
        </p:spPr>
        <p:txBody>
          <a:bodyPr>
            <a:normAutofit lnSpcReduction="10000"/>
          </a:bodyPr>
          <a:lstStyle/>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Alliance for a Healthier Generation Model LSWP</a:t>
            </a:r>
          </a:p>
          <a:p>
            <a:pPr marL="109537" indent="0">
              <a:buNone/>
            </a:pPr>
            <a:r>
              <a:rPr lang="en-US" sz="3200" b="1"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hlinkClick r:id="rId3"/>
              </a:rPr>
              <a:t>https</a:t>
            </a:r>
            <a:r>
              <a:rPr lang="en-US" sz="3200" dirty="0">
                <a:latin typeface="Arial" panose="020B0604020202020204" pitchFamily="34" charset="0"/>
                <a:cs typeface="Arial" panose="020B0604020202020204" pitchFamily="34" charset="0"/>
                <a:hlinkClick r:id="rId3"/>
              </a:rPr>
              <a:t>://</a:t>
            </a:r>
            <a:r>
              <a:rPr lang="en-US" sz="3200" dirty="0" smtClean="0">
                <a:latin typeface="Arial" panose="020B0604020202020204" pitchFamily="34" charset="0"/>
                <a:cs typeface="Arial" panose="020B0604020202020204" pitchFamily="34" charset="0"/>
                <a:hlinkClick r:id="rId3"/>
              </a:rPr>
              <a:t>www.healthiergeneration.org</a:t>
            </a:r>
            <a:r>
              <a:rPr lang="en-US" sz="3200" dirty="0" smtClean="0">
                <a:latin typeface="Arial" panose="020B0604020202020204" pitchFamily="34" charset="0"/>
                <a:cs typeface="Arial" panose="020B0604020202020204" pitchFamily="34" charset="0"/>
              </a:rPr>
              <a:t>)</a:t>
            </a:r>
          </a:p>
          <a:p>
            <a:pPr marL="109537" indent="0">
              <a:buNone/>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California School Boards Association LSWP Template</a:t>
            </a:r>
          </a:p>
          <a:p>
            <a:pPr marL="109537" indent="0">
              <a:buNone/>
            </a:pPr>
            <a:r>
              <a:rPr lang="en-US" sz="32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hlinkClick r:id="rId4"/>
              </a:rPr>
              <a:t>https</a:t>
            </a:r>
            <a:r>
              <a:rPr lang="en-US" sz="3200" dirty="0">
                <a:latin typeface="Arial" panose="020B0604020202020204" pitchFamily="34" charset="0"/>
                <a:cs typeface="Arial" panose="020B0604020202020204" pitchFamily="34" charset="0"/>
                <a:hlinkClick r:id="rId4"/>
              </a:rPr>
              <a:t>://</a:t>
            </a:r>
            <a:r>
              <a:rPr lang="en-US" sz="3200" dirty="0" smtClean="0">
                <a:latin typeface="Arial" panose="020B0604020202020204" pitchFamily="34" charset="0"/>
                <a:cs typeface="Arial" panose="020B0604020202020204" pitchFamily="34" charset="0"/>
                <a:hlinkClick r:id="rId4"/>
              </a:rPr>
              <a:t>www.csba.org</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marL="109537" indent="0">
              <a:buNone/>
            </a:pPr>
            <a:endParaRPr lang="en-US" sz="3200" b="1" dirty="0" smtClean="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Other options?</a:t>
            </a:r>
          </a:p>
        </p:txBody>
      </p:sp>
    </p:spTree>
    <p:extLst>
      <p:ext uri="{BB962C8B-B14F-4D97-AF65-F5344CB8AC3E}">
        <p14:creationId xmlns:p14="http://schemas.microsoft.com/office/powerpoint/2010/main" val="1637772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chemeClr val="accent4">
              <a:lumMod val="75000"/>
            </a:schemeClr>
          </a:solidFill>
          <a:ln w="38100">
            <a:solidFill>
              <a:schemeClr val="accent4">
                <a:lumMod val="75000"/>
              </a:schemeClr>
            </a:solidFill>
          </a:ln>
        </p:spPr>
        <p:txBody>
          <a:bodyPr>
            <a:noAutofit/>
          </a:bodyPr>
          <a:lstStyle/>
          <a:p>
            <a:pPr algn="ctr"/>
            <a:r>
              <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Triennial </a:t>
            </a: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Assessment</a:t>
            </a:r>
            <a:b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Toward District Goals</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65960"/>
            <a:ext cx="10058400" cy="4102331"/>
          </a:xfrm>
        </p:spPr>
        <p:txBody>
          <a:bodyPr>
            <a:normAutofit/>
          </a:bodyPr>
          <a:lstStyle/>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Connects back to your goals</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Gather information as necessary</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Don’t bite off more than you can chew</a:t>
            </a:r>
          </a:p>
        </p:txBody>
      </p:sp>
    </p:spTree>
    <p:extLst>
      <p:ext uri="{BB962C8B-B14F-4D97-AF65-F5344CB8AC3E}">
        <p14:creationId xmlns:p14="http://schemas.microsoft.com/office/powerpoint/2010/main" val="3531166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chemeClr val="accent4">
              <a:lumMod val="75000"/>
            </a:schemeClr>
          </a:solidFill>
          <a:ln w="38100">
            <a:solidFill>
              <a:schemeClr val="accent4">
                <a:lumMod val="75000"/>
              </a:schemeClr>
            </a:solidFill>
          </a:ln>
        </p:spPr>
        <p:txBody>
          <a:bodyPr>
            <a:noAutofit/>
          </a:bodyPr>
          <a:lstStyle/>
          <a:p>
            <a:pPr algn="ctr"/>
            <a:r>
              <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Triennial </a:t>
            </a: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Assessment</a:t>
            </a:r>
            <a:b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Toward District Goals</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65960"/>
            <a:ext cx="10058400" cy="4102331"/>
          </a:xfrm>
        </p:spPr>
        <p:txBody>
          <a:bodyPr>
            <a:normAutofit/>
          </a:bodyPr>
          <a:lstStyle/>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No set template</a:t>
            </a: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Resources are available!</a:t>
            </a:r>
          </a:p>
        </p:txBody>
      </p:sp>
    </p:spTree>
    <p:extLst>
      <p:ext uri="{BB962C8B-B14F-4D97-AF65-F5344CB8AC3E}">
        <p14:creationId xmlns:p14="http://schemas.microsoft.com/office/powerpoint/2010/main" val="2766182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0070C0"/>
          </a:solidFill>
          <a:ln w="38100">
            <a:solidFill>
              <a:srgbClr val="0070C0"/>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Takeaway Ideas?</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Content Placeholder 1"/>
          <p:cNvSpPr>
            <a:spLocks noGrp="1"/>
          </p:cNvSpPr>
          <p:nvPr>
            <p:ph idx="1"/>
          </p:nvPr>
        </p:nvSpPr>
        <p:spPr>
          <a:xfrm>
            <a:off x="1625600" y="1965960"/>
            <a:ext cx="10058400" cy="4102331"/>
          </a:xfrm>
        </p:spPr>
        <p:txBody>
          <a:bodyPr>
            <a:normAutofit/>
          </a:bodyPr>
          <a:lstStyle/>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Think and share with your neighbor one “ah-ha” you learned today that you can take back to your district? </a:t>
            </a:r>
            <a:endParaRPr lang="en-US" sz="3200" b="1" dirty="0">
              <a:latin typeface="Arial" panose="020B0604020202020204" pitchFamily="34" charset="0"/>
              <a:cs typeface="Arial" panose="020B0604020202020204" pitchFamily="34" charset="0"/>
            </a:endParaRPr>
          </a:p>
          <a:p>
            <a:pPr marL="109537" indent="0">
              <a:buNone/>
            </a:pPr>
            <a:endParaRPr lang="en-US" sz="3200" b="1" dirty="0" smtClean="0">
              <a:latin typeface="Arial" panose="020B0604020202020204" pitchFamily="34" charset="0"/>
              <a:cs typeface="Arial" panose="020B0604020202020204" pitchFamily="34" charset="0"/>
            </a:endParaRPr>
          </a:p>
          <a:p>
            <a:pPr marL="109537" indent="0">
              <a:buNone/>
            </a:pPr>
            <a:endParaRPr lang="en-US" sz="3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295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0070C0"/>
          </a:solidFill>
          <a:ln w="38100">
            <a:solidFill>
              <a:srgbClr val="0070C0"/>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are the ship…</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Content Placeholder 1"/>
          <p:cNvSpPr>
            <a:spLocks noGrp="1"/>
          </p:cNvSpPr>
          <p:nvPr>
            <p:ph idx="1"/>
          </p:nvPr>
        </p:nvSpPr>
        <p:spPr>
          <a:xfrm>
            <a:off x="1625600" y="1965960"/>
            <a:ext cx="10058400" cy="4102331"/>
          </a:xfrm>
        </p:spPr>
        <p:txBody>
          <a:bodyPr>
            <a:normAutofit/>
          </a:bodyPr>
          <a:lstStyle/>
          <a:p>
            <a:pPr marL="109537" indent="0">
              <a:buNone/>
            </a:pPr>
            <a:r>
              <a:rPr lang="en-US" sz="3200" b="1" dirty="0" smtClean="0">
                <a:latin typeface="Arial" panose="020B0604020202020204" pitchFamily="34" charset="0"/>
                <a:cs typeface="Arial" panose="020B0604020202020204" pitchFamily="34" charset="0"/>
              </a:rPr>
              <a:t>…We are the tug boats…</a:t>
            </a:r>
          </a:p>
          <a:p>
            <a:pPr marL="109537" indent="0">
              <a:buNone/>
            </a:pPr>
            <a:endParaRPr lang="en-US" sz="3200" b="1"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840495" y="2566907"/>
            <a:ext cx="7628610" cy="4291093"/>
          </a:xfrm>
          <a:prstGeom prst="rect">
            <a:avLst/>
          </a:prstGeom>
        </p:spPr>
      </p:pic>
    </p:spTree>
    <p:extLst>
      <p:ext uri="{BB962C8B-B14F-4D97-AF65-F5344CB8AC3E}">
        <p14:creationId xmlns:p14="http://schemas.microsoft.com/office/powerpoint/2010/main" val="1145519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5021317" cy="1143000"/>
          </a:xfrm>
          <a:solidFill>
            <a:srgbClr val="0070C0"/>
          </a:solidFill>
          <a:ln w="38100">
            <a:solidFill>
              <a:srgbClr val="0070C0"/>
            </a:solidFill>
          </a:ln>
        </p:spPr>
        <p:txBody>
          <a:bodyPr>
            <a:normAutofit fontScale="90000"/>
          </a:bodyPr>
          <a:lstStyle/>
          <a:p>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your</a:t>
            </a:r>
            <a:b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Wellness vision?</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6917" y="0"/>
            <a:ext cx="4852358" cy="6858000"/>
          </a:xfrm>
          <a:prstGeom prst="rect">
            <a:avLst/>
          </a:prstGeom>
        </p:spPr>
      </p:pic>
      <p:sp>
        <p:nvSpPr>
          <p:cNvPr id="6" name="Rectangle 5"/>
          <p:cNvSpPr/>
          <p:nvPr/>
        </p:nvSpPr>
        <p:spPr>
          <a:xfrm>
            <a:off x="152399" y="2634780"/>
            <a:ext cx="6622474" cy="1077218"/>
          </a:xfrm>
          <a:prstGeom prst="rect">
            <a:avLst/>
          </a:prstGeom>
        </p:spPr>
        <p:txBody>
          <a:bodyPr wrap="square">
            <a:spAutoFit/>
          </a:bodyPr>
          <a:lstStyle/>
          <a:p>
            <a:r>
              <a:rPr lang="en-US" sz="3200"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www.sbh4all.org/current_initiatives/</a:t>
            </a:r>
          </a:p>
          <a:p>
            <a:r>
              <a:rPr lang="en-US" sz="3200"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hallways-to-health</a:t>
            </a:r>
            <a:r>
              <a:rPr lang="en-US" sz="32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975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0070C0"/>
          </a:solidFill>
          <a:ln w="38100">
            <a:solidFill>
              <a:srgbClr val="0070C0"/>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p:cNvSpPr/>
          <p:nvPr/>
        </p:nvSpPr>
        <p:spPr>
          <a:xfrm>
            <a:off x="2028825" y="2116089"/>
            <a:ext cx="8629650" cy="2677656"/>
          </a:xfrm>
          <a:prstGeom prst="rect">
            <a:avLst/>
          </a:prstGeom>
        </p:spPr>
        <p:txBody>
          <a:bodyPr wrap="square">
            <a:spAutoFit/>
          </a:bodyPr>
          <a:lstStyle/>
          <a:p>
            <a:pPr lvl="0" algn="ctr">
              <a:defRPr/>
            </a:pPr>
            <a:r>
              <a:rPr lang="en-US" sz="2800" b="1" dirty="0" smtClean="0">
                <a:latin typeface="Arial" panose="020B0604020202020204" pitchFamily="34" charset="0"/>
                <a:cs typeface="Arial" panose="020B0604020202020204" pitchFamily="34" charset="0"/>
              </a:rPr>
              <a:t>Mike Danzik, MPH, RD</a:t>
            </a:r>
            <a:endParaRPr lang="en-US" sz="2800" b="1" dirty="0">
              <a:latin typeface="Arial" panose="020B0604020202020204" pitchFamily="34" charset="0"/>
              <a:cs typeface="Arial" panose="020B0604020202020204" pitchFamily="34" charset="0"/>
            </a:endParaRPr>
          </a:p>
          <a:p>
            <a:pPr lvl="0" algn="ctr">
              <a:defRPr/>
            </a:pPr>
            <a:r>
              <a:rPr lang="en-US" sz="2800" b="1" dirty="0">
                <a:latin typeface="Arial" panose="020B0604020202020204" pitchFamily="34" charset="0"/>
                <a:cs typeface="Arial" panose="020B0604020202020204" pitchFamily="34" charset="0"/>
              </a:rPr>
              <a:t>Nutrition Education Consultant</a:t>
            </a:r>
          </a:p>
          <a:p>
            <a:pPr lvl="0" algn="ctr">
              <a:defRPr/>
            </a:pPr>
            <a:r>
              <a:rPr lang="en-US" sz="2800" b="1" dirty="0">
                <a:latin typeface="Arial" panose="020B0604020202020204" pitchFamily="34" charset="0"/>
                <a:cs typeface="Arial" panose="020B0604020202020204" pitchFamily="34" charset="0"/>
              </a:rPr>
              <a:t>Nutrition Services Division</a:t>
            </a:r>
          </a:p>
          <a:p>
            <a:pPr lvl="0" algn="ctr">
              <a:defRPr/>
            </a:pPr>
            <a:r>
              <a:rPr lang="en-US" sz="2800" b="1" dirty="0">
                <a:latin typeface="Arial" panose="020B0604020202020204" pitchFamily="34" charset="0"/>
                <a:cs typeface="Arial" panose="020B0604020202020204" pitchFamily="34" charset="0"/>
              </a:rPr>
              <a:t>California Department of Education</a:t>
            </a:r>
          </a:p>
          <a:p>
            <a:pPr lvl="0" algn="ctr">
              <a:defRPr/>
            </a:pPr>
            <a:r>
              <a:rPr lang="en-US" sz="2800" b="1" dirty="0" smtClean="0">
                <a:latin typeface="Arial" panose="020B0604020202020204" pitchFamily="34" charset="0"/>
                <a:cs typeface="Arial" panose="020B0604020202020204" pitchFamily="34" charset="0"/>
                <a:hlinkClick r:id="rId3"/>
              </a:rPr>
              <a:t>mdanzik@cde.ca.gov</a:t>
            </a:r>
            <a:endParaRPr lang="en-US" sz="2800" b="1" dirty="0" smtClean="0">
              <a:latin typeface="Arial" panose="020B0604020202020204" pitchFamily="34" charset="0"/>
              <a:cs typeface="Arial" panose="020B0604020202020204" pitchFamily="34" charset="0"/>
            </a:endParaRPr>
          </a:p>
          <a:p>
            <a:pPr lvl="0" algn="ctr">
              <a:defRPr/>
            </a:pPr>
            <a:r>
              <a:rPr lang="en-US" sz="2800" b="1" dirty="0" smtClean="0">
                <a:latin typeface="Arial" panose="020B0604020202020204" pitchFamily="34" charset="0"/>
                <a:cs typeface="Arial" panose="020B0604020202020204" pitchFamily="34" charset="0"/>
              </a:rPr>
              <a:t>916-445-7346</a:t>
            </a:r>
            <a:endParaRPr lang="en-US" sz="2800" b="1" dirty="0">
              <a:latin typeface="Arial" panose="020B0604020202020204" pitchFamily="34" charset="0"/>
              <a:cs typeface="Arial" panose="020B0604020202020204" pitchFamily="34" charset="0"/>
            </a:endParaRPr>
          </a:p>
        </p:txBody>
      </p:sp>
      <p:sp>
        <p:nvSpPr>
          <p:cNvPr id="7" name="Rectangle 6"/>
          <p:cNvSpPr/>
          <p:nvPr/>
        </p:nvSpPr>
        <p:spPr>
          <a:xfrm>
            <a:off x="2730500" y="5773882"/>
            <a:ext cx="7848600" cy="523220"/>
          </a:xfrm>
          <a:prstGeom prst="rect">
            <a:avLst/>
          </a:prstGeom>
        </p:spPr>
        <p:txBody>
          <a:bodyPr wrap="square">
            <a:spAutoFit/>
          </a:bodyPr>
          <a:lstStyle/>
          <a:p>
            <a:pPr marL="109537" lvl="0" algn="ctr" eaLnBrk="0" fontAlgn="base" hangingPunct="0">
              <a:spcBef>
                <a:spcPts val="400"/>
              </a:spcBef>
              <a:spcAft>
                <a:spcPct val="0"/>
              </a:spcAft>
              <a:buClr>
                <a:srgbClr val="5B9BD5"/>
              </a:buClr>
              <a:buSzPct val="68000"/>
              <a:defRPr/>
            </a:pPr>
            <a:r>
              <a:rPr lang="en-US" sz="2800" dirty="0">
                <a:solidFill>
                  <a:prstClr val="black"/>
                </a:solidFill>
                <a:latin typeface="Calibri" panose="020F0502020204030204" pitchFamily="34" charset="0"/>
              </a:rPr>
              <a:t>This institution is an equal opportunity provider.</a:t>
            </a:r>
          </a:p>
        </p:txBody>
      </p:sp>
    </p:spTree>
    <p:extLst>
      <p:ext uri="{BB962C8B-B14F-4D97-AF65-F5344CB8AC3E}">
        <p14:creationId xmlns:p14="http://schemas.microsoft.com/office/powerpoint/2010/main" val="2566585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75000"/>
            </a:schemeClr>
          </a:solidFill>
        </p:spPr>
        <p:txBody>
          <a:bodyPr>
            <a:normAutofit fontScale="90000"/>
          </a:bodyPr>
          <a:lstStyle/>
          <a:p>
            <a:pPr algn="ctr"/>
            <a:r>
              <a:rPr lang="en-US" sz="4400" dirty="0" smtClean="0">
                <a:solidFill>
                  <a:schemeClr val="bg1"/>
                </a:solidFill>
                <a:latin typeface="Lucida Sans" panose="020B0602030504020204" pitchFamily="34" charset="0"/>
              </a:rPr>
              <a:t/>
            </a:r>
            <a:br>
              <a:rPr lang="en-US" sz="4400" dirty="0" smtClean="0">
                <a:solidFill>
                  <a:schemeClr val="bg1"/>
                </a:solidFill>
                <a:latin typeface="Lucida Sans" panose="020B0602030504020204" pitchFamily="34" charset="0"/>
              </a:rPr>
            </a:br>
            <a:r>
              <a:rPr lang="en-US" sz="4900" dirty="0" smtClean="0">
                <a:solidFill>
                  <a:schemeClr val="bg1"/>
                </a:solidFill>
                <a:latin typeface="Arial" panose="020B0604020202020204" pitchFamily="34" charset="0"/>
                <a:cs typeface="Arial" panose="020B0604020202020204" pitchFamily="34" charset="0"/>
              </a:rPr>
              <a:t>Professional </a:t>
            </a:r>
            <a:r>
              <a:rPr lang="en-US" sz="4900" dirty="0">
                <a:solidFill>
                  <a:schemeClr val="bg1"/>
                </a:solidFill>
                <a:latin typeface="Arial" panose="020B0604020202020204" pitchFamily="34" charset="0"/>
                <a:cs typeface="Arial" panose="020B0604020202020204" pitchFamily="34" charset="0"/>
              </a:rPr>
              <a:t>Standards Credits</a:t>
            </a:r>
            <a:r>
              <a:rPr lang="en-US" sz="4900" b="0" dirty="0">
                <a:solidFill>
                  <a:prstClr val="black"/>
                </a:solidFill>
                <a:latin typeface="Arial" panose="020B0604020202020204" pitchFamily="34" charset="0"/>
                <a:cs typeface="Arial" panose="020B0604020202020204" pitchFamily="34" charset="0"/>
              </a:rPr>
              <a:t/>
            </a:r>
            <a:br>
              <a:rPr lang="en-US" sz="4900" b="0" dirty="0">
                <a:solidFill>
                  <a:prstClr val="black"/>
                </a:solidFill>
                <a:latin typeface="Arial" panose="020B0604020202020204" pitchFamily="34" charset="0"/>
                <a:cs typeface="Arial" panose="020B0604020202020204" pitchFamily="34" charset="0"/>
              </a:rPr>
            </a:br>
            <a:endParaRPr lang="en-US" sz="4900" dirty="0">
              <a:latin typeface="Arial" panose="020B0604020202020204" pitchFamily="34" charset="0"/>
              <a:cs typeface="Arial" panose="020B0604020202020204" pitchFamily="34" charset="0"/>
            </a:endParaRPr>
          </a:p>
        </p:txBody>
      </p:sp>
      <p:sp>
        <p:nvSpPr>
          <p:cNvPr id="5" name="Content Placeholder 1"/>
          <p:cNvSpPr txBox="1">
            <a:spLocks noGrp="1"/>
          </p:cNvSpPr>
          <p:nvPr>
            <p:ph idx="1"/>
          </p:nvPr>
        </p:nvSpPr>
        <p:spPr bwMode="auto">
          <a:xfrm>
            <a:off x="1625599" y="1780314"/>
            <a:ext cx="1027545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marR="0" lvl="0" indent="0" algn="l" defTabSz="914400" rtl="0" eaLnBrk="0" fontAlgn="base" latinLnBrk="0" hangingPunct="0">
              <a:lnSpc>
                <a:spcPct val="100000"/>
              </a:lnSpc>
              <a:spcBef>
                <a:spcPts val="0"/>
              </a:spcBef>
              <a:spcAft>
                <a:spcPts val="0"/>
              </a:spcAft>
              <a:buClr>
                <a:srgbClr val="5B9BD5"/>
              </a:buClr>
              <a:buSzPct val="68000"/>
              <a:buFont typeface="Wingdings 3" panose="05040102010807070707" pitchFamily="18" charset="2"/>
              <a:buNone/>
              <a:tabLst>
                <a:tab pos="457200" algn="l"/>
              </a:tabLst>
              <a:defRPr/>
            </a:pPr>
            <a:endParaRPr kumimoji="0" lang="en-US" sz="2800" b="1" i="0"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
                <a:srgbClr val="5B9BD5"/>
              </a:buClr>
              <a:buSzPct val="68000"/>
              <a:buNone/>
              <a:tabLst>
                <a:tab pos="457200" algn="l"/>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Key Area: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Administration (3000)</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493713" marR="0" lvl="2" indent="0" algn="l" defTabSz="914400" rtl="0" eaLnBrk="0" fontAlgn="base" latinLnBrk="0" hangingPunct="0">
              <a:lnSpc>
                <a:spcPct val="100000"/>
              </a:lnSpc>
              <a:spcBef>
                <a:spcPts val="0"/>
              </a:spcBef>
              <a:spcAft>
                <a:spcPts val="0"/>
              </a:spcAft>
              <a:buClr>
                <a:srgbClr val="ED7D31"/>
              </a:buClr>
              <a:buSzPct val="100000"/>
              <a:buNone/>
              <a:tabLst>
                <a:tab pos="457200" algn="l"/>
              </a:tabLst>
              <a:defRPr/>
            </a:pPr>
            <a:r>
              <a:rPr kumimoji="0" lang="en-US" sz="28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Training </a:t>
            </a:r>
            <a:r>
              <a:rPr kumimoji="0" lang="en-US" sz="28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Topic: </a:t>
            </a:r>
            <a:r>
              <a:rPr kumimoji="0" lang="en-US" sz="2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Program Management (3200)</a:t>
            </a:r>
          </a:p>
          <a:p>
            <a:pPr marL="1006475" marR="0" lvl="4" indent="0" algn="l" defTabSz="914400" rtl="0" eaLnBrk="0" fontAlgn="base" latinLnBrk="0" hangingPunct="0">
              <a:lnSpc>
                <a:spcPct val="100000"/>
              </a:lnSpc>
              <a:spcBef>
                <a:spcPts val="0"/>
              </a:spcBef>
              <a:spcAft>
                <a:spcPts val="0"/>
              </a:spcAft>
              <a:buClr>
                <a:srgbClr val="ED7D31"/>
              </a:buClr>
              <a:buSzTx/>
              <a:buNone/>
              <a:tabLst>
                <a:tab pos="457200" algn="l"/>
              </a:tabLst>
              <a:defRPr/>
            </a:pPr>
            <a:r>
              <a:rPr kumimoji="0" lang="en-US" sz="28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Learning</a:t>
            </a:r>
            <a:r>
              <a:rPr kumimoji="0" lang="en-US" sz="2800" b="1" i="0" u="none" strike="noStrike" kern="1200" cap="none" spc="0" normalizeH="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Objective</a:t>
            </a:r>
            <a:r>
              <a:rPr kumimoji="0" lang="en-US" sz="28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8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Healthy School Environment (3230)</a:t>
            </a:r>
          </a:p>
          <a:p>
            <a:pPr marL="457200" marR="0" lvl="0" indent="-457200" algn="l" defTabSz="914400" rtl="0" eaLnBrk="0" fontAlgn="base" latinLnBrk="0" hangingPunct="0">
              <a:lnSpc>
                <a:spcPct val="100000"/>
              </a:lnSpc>
              <a:spcBef>
                <a:spcPts val="0"/>
              </a:spcBef>
              <a:spcAft>
                <a:spcPts val="0"/>
              </a:spcAft>
              <a:buClr>
                <a:srgbClr val="5B9BD5"/>
              </a:buClr>
              <a:buSzPct val="68000"/>
              <a:buFont typeface="Arial" panose="020B0604020202020204" pitchFamily="34" charset="0"/>
              <a:buChar char="•"/>
              <a:tabLst>
                <a:tab pos="457200" algn="l"/>
              </a:tabLst>
              <a:defRPr/>
            </a:pPr>
            <a:endParaRPr kumimoji="0" lang="en-US" sz="28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109537" marR="0" lvl="0" indent="0" algn="l" defTabSz="914400" rtl="0" eaLnBrk="0" fontAlgn="base" latinLnBrk="0" hangingPunct="0">
              <a:lnSpc>
                <a:spcPct val="100000"/>
              </a:lnSpc>
              <a:spcBef>
                <a:spcPts val="400"/>
              </a:spcBef>
              <a:spcAft>
                <a:spcPct val="0"/>
              </a:spcAft>
              <a:buClr>
                <a:srgbClr val="5B9BD5"/>
              </a:buClr>
              <a:buSzPct val="68000"/>
              <a:buFont typeface="Wingdings 3" panose="05040102010807070707" pitchFamily="18" charset="2"/>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09537" marR="0" lvl="0" indent="0" algn="ctr" defTabSz="914400" rtl="0" eaLnBrk="0" fontAlgn="base" latinLnBrk="0" hangingPunct="0">
              <a:lnSpc>
                <a:spcPct val="100000"/>
              </a:lnSpc>
              <a:spcBef>
                <a:spcPts val="400"/>
              </a:spcBef>
              <a:spcAft>
                <a:spcPct val="0"/>
              </a:spcAft>
              <a:buClr>
                <a:srgbClr val="5B9BD5"/>
              </a:buClr>
              <a:buSzPct val="68000"/>
              <a:buFont typeface="Wingdings 3" panose="05040102010807070707" pitchFamily="18" charset="2"/>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Total instruction time: </a:t>
            </a:r>
            <a:r>
              <a:rPr kumimoji="0" lang="en-US" sz="280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0.</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75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hours</a:t>
            </a:r>
            <a:r>
              <a:rPr kumimoji="0" lang="en-US" sz="2800" b="0" i="0" u="none" strike="noStrike" kern="1200" cap="none" spc="0" normalizeH="0" baseline="0" noProof="0" dirty="0">
                <a:ln>
                  <a:noFill/>
                </a:ln>
                <a:solidFill>
                  <a:prstClr val="black"/>
                </a:solidFill>
                <a:effectLst/>
                <a:uLnTx/>
                <a:uFillTx/>
                <a:cs typeface="+mn-cs"/>
              </a:rPr>
              <a:t/>
            </a:r>
            <a:br>
              <a:rPr kumimoji="0" lang="en-US" sz="2800" b="0" i="0" u="none" strike="noStrike" kern="1200" cap="none" spc="0" normalizeH="0" baseline="0" noProof="0" dirty="0">
                <a:ln>
                  <a:noFill/>
                </a:ln>
                <a:solidFill>
                  <a:prstClr val="black"/>
                </a:solidFill>
                <a:effectLst/>
                <a:uLnTx/>
                <a:uFillTx/>
                <a:cs typeface="+mn-cs"/>
              </a:rPr>
            </a:br>
            <a:endParaRPr kumimoji="0" lang="en-US" sz="2800" b="0" i="0" u="none" strike="noStrike" kern="1200" cap="none" spc="0" normalizeH="0" baseline="0" noProof="0" dirty="0" smtClean="0">
              <a:ln>
                <a:noFill/>
              </a:ln>
              <a:solidFill>
                <a:prstClr val="black"/>
              </a:solidFill>
              <a:effectLst/>
              <a:uLnTx/>
              <a:uFillTx/>
              <a:cs typeface="+mn-cs"/>
            </a:endParaRPr>
          </a:p>
          <a:p>
            <a:pPr marL="109537" marR="0" lvl="0" indent="0" algn="l" defTabSz="914400" rtl="0" eaLnBrk="0" fontAlgn="base" latinLnBrk="0" hangingPunct="0">
              <a:lnSpc>
                <a:spcPct val="100000"/>
              </a:lnSpc>
              <a:spcBef>
                <a:spcPts val="400"/>
              </a:spcBef>
              <a:spcAft>
                <a:spcPct val="0"/>
              </a:spcAft>
              <a:buClr>
                <a:srgbClr val="5B9BD5"/>
              </a:buClr>
              <a:buSzPct val="68000"/>
              <a:buFont typeface="Wingdings 3" panose="05040102010807070707" pitchFamily="18" charset="2"/>
              <a:buNone/>
              <a:tabLst/>
              <a:defRPr/>
            </a:pPr>
            <a:r>
              <a:rPr kumimoji="0" lang="en-US" sz="2800" b="0" i="0" u="none" strike="noStrike" kern="1200" cap="none" spc="0" normalizeH="0" baseline="0" noProof="0" dirty="0">
                <a:ln>
                  <a:noFill/>
                </a:ln>
                <a:solidFill>
                  <a:prstClr val="black"/>
                </a:solidFill>
                <a:effectLst/>
                <a:uLnTx/>
                <a:uFillTx/>
                <a:latin typeface="Lucida Sans Unicode"/>
                <a:ea typeface="+mn-ea"/>
                <a:cs typeface="+mn-cs"/>
              </a:rPr>
              <a:t/>
            </a:r>
            <a:br>
              <a:rPr kumimoji="0" lang="en-US" sz="2800" b="0" i="0" u="none" strike="noStrike" kern="1200" cap="none" spc="0" normalizeH="0" baseline="0" noProof="0" dirty="0">
                <a:ln>
                  <a:noFill/>
                </a:ln>
                <a:solidFill>
                  <a:prstClr val="black"/>
                </a:solidFill>
                <a:effectLst/>
                <a:uLnTx/>
                <a:uFillTx/>
                <a:latin typeface="Lucida Sans Unicode"/>
                <a:ea typeface="+mn-ea"/>
                <a:cs typeface="+mn-cs"/>
              </a:rPr>
            </a:br>
            <a:endParaRPr kumimoji="0" lang="en-US" sz="27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792680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0070C0"/>
          </a:solidFill>
          <a:ln w="38100">
            <a:solidFill>
              <a:srgbClr val="0070C0"/>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Agenda</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81200"/>
            <a:ext cx="10058400" cy="4025900"/>
          </a:xfrm>
        </p:spPr>
        <p:txBody>
          <a:bodyPr>
            <a:normAutofit/>
          </a:bodyPr>
          <a:lstStyle/>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Administrative Review</a:t>
            </a:r>
          </a:p>
          <a:p>
            <a:pPr>
              <a:buFont typeface="Symbol" panose="05050102010706020507" pitchFamily="18" charset="2"/>
              <a:buChar char=""/>
            </a:pPr>
            <a:endParaRPr lang="en-US" sz="3200" b="1" dirty="0" smtClean="0">
              <a:latin typeface="Arial" panose="020B0604020202020204" pitchFamily="34" charset="0"/>
              <a:cs typeface="Arial" panose="020B0604020202020204" pitchFamily="34" charset="0"/>
            </a:endParaRP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Food and Beverage Marketing-revisited</a:t>
            </a:r>
          </a:p>
          <a:p>
            <a:pPr>
              <a:buFont typeface="Symbol" panose="05050102010706020507" pitchFamily="18" charset="2"/>
              <a:buChar char=""/>
            </a:pPr>
            <a:endParaRPr lang="en-US" sz="3200" b="1" dirty="0" smtClean="0">
              <a:latin typeface="Arial" panose="020B0604020202020204" pitchFamily="34" charset="0"/>
              <a:cs typeface="Arial" panose="020B0604020202020204" pitchFamily="34" charset="0"/>
            </a:endParaRPr>
          </a:p>
          <a:p>
            <a:pPr>
              <a:buFont typeface="Symbol" panose="05050102010706020507" pitchFamily="18" charset="2"/>
              <a:buChar char=""/>
            </a:pPr>
            <a:endParaRPr lang="en-US" sz="3200" b="1" dirty="0">
              <a:latin typeface="Arial" panose="020B0604020202020204" pitchFamily="34" charset="0"/>
              <a:cs typeface="Arial" panose="020B0604020202020204" pitchFamily="34" charset="0"/>
            </a:endParaRPr>
          </a:p>
          <a:p>
            <a:pPr>
              <a:buFont typeface="Symbol" panose="05050102010706020507" pitchFamily="18" charset="2"/>
              <a:buChar char=""/>
            </a:pPr>
            <a:r>
              <a:rPr lang="en-US" sz="3200" b="1" dirty="0" smtClean="0">
                <a:latin typeface="Arial" panose="020B0604020202020204" pitchFamily="34" charset="0"/>
                <a:cs typeface="Arial" panose="020B0604020202020204" pitchFamily="34" charset="0"/>
              </a:rPr>
              <a:t>Annual Updates &amp; The Triennial Assessment</a:t>
            </a:r>
            <a:endParaRPr lang="en-US" sz="3200" b="1" dirty="0">
              <a:latin typeface="Arial" panose="020B0604020202020204" pitchFamily="34" charset="0"/>
              <a:cs typeface="Arial" panose="020B0604020202020204" pitchFamily="34" charset="0"/>
            </a:endParaRPr>
          </a:p>
          <a:p>
            <a:pPr marL="109537" indent="0">
              <a:buNone/>
            </a:pPr>
            <a:endParaRPr lang="en-US" sz="3200" b="1" dirty="0" smtClean="0"/>
          </a:p>
        </p:txBody>
      </p:sp>
    </p:spTree>
    <p:extLst>
      <p:ext uri="{BB962C8B-B14F-4D97-AF65-F5344CB8AC3E}">
        <p14:creationId xmlns:p14="http://schemas.microsoft.com/office/powerpoint/2010/main" val="3498526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2F8C0E"/>
          </a:solidFill>
          <a:ln w="38100">
            <a:solidFill>
              <a:srgbClr val="2F8C0E"/>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Review</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81200"/>
            <a:ext cx="10058400" cy="4025900"/>
          </a:xfrm>
        </p:spPr>
        <p:txBody>
          <a:bodyPr>
            <a:normAutofit/>
          </a:bodyPr>
          <a:lstStyle/>
          <a:p>
            <a:pPr marL="109537" indent="0">
              <a:buNone/>
            </a:pPr>
            <a:r>
              <a:rPr lang="en-US" sz="3200" b="1" dirty="0" smtClean="0">
                <a:latin typeface="Arial" panose="020B0604020202020204" pitchFamily="34" charset="0"/>
                <a:cs typeface="Arial" panose="020B0604020202020204" pitchFamily="34" charset="0"/>
              </a:rPr>
              <a:t>The What, Why, When, Where, Who, and How…</a:t>
            </a:r>
          </a:p>
          <a:p>
            <a:pPr marL="109537" indent="0">
              <a:buNone/>
            </a:pPr>
            <a:endParaRPr lang="en-US" sz="3200" b="1" dirty="0">
              <a:latin typeface="Arial" panose="020B0604020202020204" pitchFamily="34" charset="0"/>
              <a:cs typeface="Arial" panose="020B0604020202020204" pitchFamily="34" charset="0"/>
            </a:endParaRPr>
          </a:p>
          <a:p>
            <a:pPr marL="109537" indent="0">
              <a:buNone/>
            </a:pPr>
            <a:r>
              <a:rPr lang="en-US" sz="3200" b="1" dirty="0" smtClean="0">
                <a:latin typeface="Arial" panose="020B0604020202020204" pitchFamily="34" charset="0"/>
                <a:cs typeface="Arial" panose="020B0604020202020204" pitchFamily="34" charset="0"/>
              </a:rPr>
              <a:t>What:</a:t>
            </a:r>
          </a:p>
          <a:p>
            <a:pPr marL="109537" indent="0">
              <a:buNone/>
            </a:pPr>
            <a:endParaRPr lang="en-US" sz="3200" b="1" dirty="0" smtClean="0">
              <a:latin typeface="Arial" panose="020B0604020202020204" pitchFamily="34" charset="0"/>
              <a:cs typeface="Arial" panose="020B0604020202020204" pitchFamily="34" charset="0"/>
            </a:endParaRPr>
          </a:p>
          <a:p>
            <a:pPr lvl="0">
              <a:buClr>
                <a:srgbClr val="5B9BD5"/>
              </a:buClr>
              <a:buFont typeface="Symbol" panose="05050102010706020507" pitchFamily="18" charset="2"/>
              <a:buChar char=""/>
            </a:pPr>
            <a:r>
              <a:rPr lang="en-US" sz="3200" dirty="0" smtClean="0">
                <a:latin typeface="Arial" panose="020B0604020202020204" pitchFamily="34" charset="0"/>
                <a:cs typeface="Arial" panose="020B0604020202020204" pitchFamily="34" charset="0"/>
              </a:rPr>
              <a:t>Audit by the U.S. Department of Agriculture</a:t>
            </a:r>
            <a:endParaRPr lang="en-US" sz="3200" dirty="0">
              <a:latin typeface="Arial" panose="020B0604020202020204" pitchFamily="34" charset="0"/>
              <a:cs typeface="Arial" panose="020B0604020202020204" pitchFamily="34" charset="0"/>
            </a:endParaRPr>
          </a:p>
          <a:p>
            <a:pPr marL="109537" indent="0">
              <a:buNone/>
            </a:pPr>
            <a:endParaRPr lang="en-US" sz="3200" b="1" dirty="0" smtClean="0"/>
          </a:p>
        </p:txBody>
      </p:sp>
    </p:spTree>
    <p:extLst>
      <p:ext uri="{BB962C8B-B14F-4D97-AF65-F5344CB8AC3E}">
        <p14:creationId xmlns:p14="http://schemas.microsoft.com/office/powerpoint/2010/main" val="1937569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2F8C0E"/>
          </a:solidFill>
          <a:ln w="38100">
            <a:solidFill>
              <a:srgbClr val="2F8C0E"/>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Review</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81200"/>
            <a:ext cx="10058400" cy="4025900"/>
          </a:xfrm>
        </p:spPr>
        <p:txBody>
          <a:bodyPr>
            <a:normAutofit/>
          </a:bodyPr>
          <a:lstStyle/>
          <a:p>
            <a:pPr marL="109537" indent="0">
              <a:buNone/>
            </a:pPr>
            <a:r>
              <a:rPr lang="en-US" sz="3200" b="1" dirty="0" smtClean="0">
                <a:latin typeface="Arial" panose="020B0604020202020204" pitchFamily="34" charset="0"/>
                <a:cs typeface="Arial" panose="020B0604020202020204" pitchFamily="34" charset="0"/>
              </a:rPr>
              <a:t>The What, Why, When, Where, Who, and How…</a:t>
            </a:r>
          </a:p>
          <a:p>
            <a:pPr marL="109537" indent="0">
              <a:buNone/>
            </a:pPr>
            <a:endParaRPr lang="en-US" sz="3200" b="1" dirty="0">
              <a:latin typeface="Arial" panose="020B0604020202020204" pitchFamily="34" charset="0"/>
              <a:cs typeface="Arial" panose="020B0604020202020204" pitchFamily="34" charset="0"/>
            </a:endParaRPr>
          </a:p>
          <a:p>
            <a:pPr marL="109537" indent="0">
              <a:buNone/>
            </a:pPr>
            <a:r>
              <a:rPr lang="en-US" sz="3200" b="1" dirty="0" smtClean="0">
                <a:latin typeface="Arial" panose="020B0604020202020204" pitchFamily="34" charset="0"/>
                <a:cs typeface="Arial" panose="020B0604020202020204" pitchFamily="34" charset="0"/>
              </a:rPr>
              <a:t>Why:</a:t>
            </a:r>
          </a:p>
          <a:p>
            <a:pPr marL="109537" indent="0">
              <a:buNone/>
            </a:pPr>
            <a:endParaRPr lang="en-US" sz="3200" b="1" dirty="0" smtClean="0">
              <a:latin typeface="Arial" panose="020B0604020202020204" pitchFamily="34" charset="0"/>
              <a:cs typeface="Arial" panose="020B0604020202020204" pitchFamily="34" charset="0"/>
            </a:endParaRPr>
          </a:p>
          <a:p>
            <a:pPr lvl="0">
              <a:buClr>
                <a:srgbClr val="5B9BD5"/>
              </a:buClr>
              <a:buFont typeface="Symbol" panose="05050102010706020507" pitchFamily="18" charset="2"/>
              <a:buChar char=""/>
            </a:pPr>
            <a:r>
              <a:rPr lang="en-US" sz="3200" dirty="0">
                <a:latin typeface="Arial" panose="020B0604020202020204" pitchFamily="34" charset="0"/>
                <a:cs typeface="Arial" panose="020B0604020202020204" pitchFamily="34" charset="0"/>
              </a:rPr>
              <a:t>F</a:t>
            </a:r>
            <a:r>
              <a:rPr lang="en-US" sz="3200" dirty="0" smtClean="0">
                <a:latin typeface="Arial" panose="020B0604020202020204" pitchFamily="34" charset="0"/>
                <a:cs typeface="Arial" panose="020B0604020202020204" pitchFamily="34" charset="0"/>
              </a:rPr>
              <a:t>iduciary responsibility</a:t>
            </a:r>
          </a:p>
          <a:p>
            <a:pPr lvl="0">
              <a:buClr>
                <a:srgbClr val="5B9BD5"/>
              </a:buClr>
              <a:buFont typeface="Symbol" panose="05050102010706020507" pitchFamily="18" charset="2"/>
              <a:buChar char=""/>
            </a:pPr>
            <a:endParaRPr lang="en-US" sz="3200" b="1" dirty="0"/>
          </a:p>
          <a:p>
            <a:pPr lvl="0">
              <a:buClr>
                <a:srgbClr val="5B9BD5"/>
              </a:buClr>
              <a:buFont typeface="Symbol" panose="05050102010706020507" pitchFamily="18" charset="2"/>
              <a:buChar char=""/>
            </a:pPr>
            <a:r>
              <a:rPr lang="en-US" sz="3200" dirty="0" smtClean="0">
                <a:latin typeface="Arial" panose="020B0604020202020204" pitchFamily="34" charset="0"/>
                <a:cs typeface="Arial" panose="020B0604020202020204" pitchFamily="34" charset="0"/>
              </a:rPr>
              <a:t>Proving success</a:t>
            </a:r>
          </a:p>
        </p:txBody>
      </p:sp>
    </p:spTree>
    <p:extLst>
      <p:ext uri="{BB962C8B-B14F-4D97-AF65-F5344CB8AC3E}">
        <p14:creationId xmlns:p14="http://schemas.microsoft.com/office/powerpoint/2010/main" val="343345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2F8C0E"/>
          </a:solidFill>
          <a:ln w="38100">
            <a:solidFill>
              <a:srgbClr val="2F8C0E"/>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Review</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81200"/>
            <a:ext cx="10058400" cy="4025900"/>
          </a:xfrm>
        </p:spPr>
        <p:txBody>
          <a:bodyPr>
            <a:normAutofit/>
          </a:bodyPr>
          <a:lstStyle/>
          <a:p>
            <a:pPr marL="109537" indent="0">
              <a:buNone/>
            </a:pPr>
            <a:r>
              <a:rPr lang="en-US" sz="3200" b="1" dirty="0" smtClean="0">
                <a:latin typeface="Arial" panose="020B0604020202020204" pitchFamily="34" charset="0"/>
                <a:cs typeface="Arial" panose="020B0604020202020204" pitchFamily="34" charset="0"/>
              </a:rPr>
              <a:t>The What, Why, When, Where, Who, and How…</a:t>
            </a:r>
          </a:p>
          <a:p>
            <a:pPr marL="109537" indent="0">
              <a:buNone/>
            </a:pPr>
            <a:endParaRPr lang="en-US" sz="3200" b="1" dirty="0">
              <a:latin typeface="Arial" panose="020B0604020202020204" pitchFamily="34" charset="0"/>
              <a:cs typeface="Arial" panose="020B0604020202020204" pitchFamily="34" charset="0"/>
            </a:endParaRPr>
          </a:p>
          <a:p>
            <a:pPr marL="109537" indent="0">
              <a:buNone/>
            </a:pPr>
            <a:r>
              <a:rPr lang="en-US" sz="3200" b="1" dirty="0" smtClean="0">
                <a:latin typeface="Arial" panose="020B0604020202020204" pitchFamily="34" charset="0"/>
                <a:cs typeface="Arial" panose="020B0604020202020204" pitchFamily="34" charset="0"/>
              </a:rPr>
              <a:t>When:</a:t>
            </a:r>
          </a:p>
          <a:p>
            <a:pPr marL="109537" indent="0">
              <a:buNone/>
            </a:pPr>
            <a:endParaRPr lang="en-US" sz="3200" b="1" dirty="0" smtClean="0">
              <a:latin typeface="Arial" panose="020B0604020202020204" pitchFamily="34" charset="0"/>
              <a:cs typeface="Arial" panose="020B0604020202020204" pitchFamily="34" charset="0"/>
            </a:endParaRPr>
          </a:p>
          <a:p>
            <a:pPr lvl="0">
              <a:buClr>
                <a:srgbClr val="5B9BD5"/>
              </a:buClr>
              <a:buFont typeface="Symbol" panose="05050102010706020507" pitchFamily="18" charset="2"/>
              <a:buChar char=""/>
            </a:pPr>
            <a:r>
              <a:rPr lang="en-US" sz="3200" dirty="0" smtClean="0">
                <a:latin typeface="Arial" panose="020B0604020202020204" pitchFamily="34" charset="0"/>
                <a:cs typeface="Arial" panose="020B0604020202020204" pitchFamily="34" charset="0"/>
              </a:rPr>
              <a:t>At least every three years</a:t>
            </a:r>
          </a:p>
        </p:txBody>
      </p:sp>
    </p:spTree>
    <p:extLst>
      <p:ext uri="{BB962C8B-B14F-4D97-AF65-F5344CB8AC3E}">
        <p14:creationId xmlns:p14="http://schemas.microsoft.com/office/powerpoint/2010/main" val="3466523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2F8C0E"/>
          </a:solidFill>
          <a:ln w="38100">
            <a:solidFill>
              <a:srgbClr val="2F8C0E"/>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Review</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81200"/>
            <a:ext cx="10058400" cy="4025900"/>
          </a:xfrm>
        </p:spPr>
        <p:txBody>
          <a:bodyPr>
            <a:normAutofit/>
          </a:bodyPr>
          <a:lstStyle/>
          <a:p>
            <a:pPr marL="109537" indent="0">
              <a:buNone/>
            </a:pPr>
            <a:r>
              <a:rPr lang="en-US" sz="3200" b="1" dirty="0" smtClean="0">
                <a:latin typeface="Arial" panose="020B0604020202020204" pitchFamily="34" charset="0"/>
                <a:cs typeface="Arial" panose="020B0604020202020204" pitchFamily="34" charset="0"/>
              </a:rPr>
              <a:t>The What, Why, When, Where, Who, and How…</a:t>
            </a:r>
          </a:p>
          <a:p>
            <a:pPr marL="109537" indent="0">
              <a:buNone/>
            </a:pPr>
            <a:endParaRPr lang="en-US" sz="3200" b="1" dirty="0">
              <a:latin typeface="Arial" panose="020B0604020202020204" pitchFamily="34" charset="0"/>
              <a:cs typeface="Arial" panose="020B0604020202020204" pitchFamily="34" charset="0"/>
            </a:endParaRPr>
          </a:p>
          <a:p>
            <a:pPr marL="109537" indent="0">
              <a:buNone/>
            </a:pPr>
            <a:r>
              <a:rPr lang="en-US" sz="3200" b="1" dirty="0" smtClean="0">
                <a:latin typeface="Arial" panose="020B0604020202020204" pitchFamily="34" charset="0"/>
                <a:cs typeface="Arial" panose="020B0604020202020204" pitchFamily="34" charset="0"/>
              </a:rPr>
              <a:t>Where:</a:t>
            </a:r>
          </a:p>
          <a:p>
            <a:pPr marL="109537" indent="0">
              <a:buNone/>
            </a:pPr>
            <a:endParaRPr lang="en-US" sz="3200" b="1" dirty="0" smtClean="0">
              <a:latin typeface="Arial" panose="020B0604020202020204" pitchFamily="34" charset="0"/>
              <a:cs typeface="Arial" panose="020B0604020202020204" pitchFamily="34" charset="0"/>
            </a:endParaRPr>
          </a:p>
          <a:p>
            <a:pPr lvl="0">
              <a:buClr>
                <a:srgbClr val="5B9BD5"/>
              </a:buClr>
              <a:buFont typeface="Symbol" panose="05050102010706020507" pitchFamily="18" charset="2"/>
              <a:buChar char=""/>
            </a:pPr>
            <a:r>
              <a:rPr lang="en-US" sz="3200" dirty="0" smtClean="0">
                <a:latin typeface="Arial" panose="020B0604020202020204" pitchFamily="34" charset="0"/>
                <a:cs typeface="Arial" panose="020B0604020202020204" pitchFamily="34" charset="0"/>
              </a:rPr>
              <a:t>“Off-site” review</a:t>
            </a:r>
          </a:p>
          <a:p>
            <a:pPr lvl="0">
              <a:buClr>
                <a:srgbClr val="5B9BD5"/>
              </a:buClr>
              <a:buFont typeface="Symbol" panose="05050102010706020507" pitchFamily="18" charset="2"/>
              <a:buChar char=""/>
            </a:pPr>
            <a:endParaRPr lang="en-US" sz="3200" dirty="0">
              <a:latin typeface="Arial" panose="020B0604020202020204" pitchFamily="34" charset="0"/>
              <a:cs typeface="Arial" panose="020B0604020202020204" pitchFamily="34" charset="0"/>
            </a:endParaRPr>
          </a:p>
          <a:p>
            <a:pPr lvl="0">
              <a:buClr>
                <a:srgbClr val="5B9BD5"/>
              </a:buClr>
              <a:buFont typeface="Symbol" panose="05050102010706020507" pitchFamily="18" charset="2"/>
              <a:buChar char=""/>
            </a:pPr>
            <a:r>
              <a:rPr lang="en-US" sz="3200" dirty="0" smtClean="0">
                <a:latin typeface="Arial" panose="020B0604020202020204" pitchFamily="34" charset="0"/>
                <a:cs typeface="Arial" panose="020B0604020202020204" pitchFamily="34" charset="0"/>
              </a:rPr>
              <a:t>“On-site” review</a:t>
            </a:r>
          </a:p>
        </p:txBody>
      </p:sp>
    </p:spTree>
    <p:extLst>
      <p:ext uri="{BB962C8B-B14F-4D97-AF65-F5344CB8AC3E}">
        <p14:creationId xmlns:p14="http://schemas.microsoft.com/office/powerpoint/2010/main" val="861178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5600" y="487680"/>
            <a:ext cx="10058400" cy="1143000"/>
          </a:xfrm>
          <a:solidFill>
            <a:srgbClr val="2F8C0E"/>
          </a:solidFill>
          <a:ln w="38100">
            <a:solidFill>
              <a:srgbClr val="2F8C0E"/>
            </a:solidFill>
          </a:ln>
        </p:spPr>
        <p:txBody>
          <a:bodyPr>
            <a:normAutofit/>
          </a:bodyPr>
          <a:lstStyle/>
          <a:p>
            <a:pPr algn="ctr"/>
            <a:r>
              <a:rPr lang="en-US" sz="4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Administrative Review</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1"/>
          <p:cNvSpPr>
            <a:spLocks noGrp="1"/>
          </p:cNvSpPr>
          <p:nvPr>
            <p:ph idx="1"/>
          </p:nvPr>
        </p:nvSpPr>
        <p:spPr>
          <a:xfrm>
            <a:off x="1625600" y="1981200"/>
            <a:ext cx="10058400" cy="4025900"/>
          </a:xfrm>
        </p:spPr>
        <p:txBody>
          <a:bodyPr>
            <a:normAutofit/>
          </a:bodyPr>
          <a:lstStyle/>
          <a:p>
            <a:pPr marL="109537" indent="0">
              <a:buNone/>
            </a:pPr>
            <a:r>
              <a:rPr lang="en-US" sz="3200" b="1" dirty="0" smtClean="0">
                <a:latin typeface="Arial" panose="020B0604020202020204" pitchFamily="34" charset="0"/>
                <a:cs typeface="Arial" panose="020B0604020202020204" pitchFamily="34" charset="0"/>
              </a:rPr>
              <a:t>The What, Why, When, Where, and Who…</a:t>
            </a:r>
          </a:p>
          <a:p>
            <a:pPr marL="109537" indent="0">
              <a:buNone/>
            </a:pPr>
            <a:endParaRPr lang="en-US" sz="3200" b="1" dirty="0">
              <a:latin typeface="Arial" panose="020B0604020202020204" pitchFamily="34" charset="0"/>
              <a:cs typeface="Arial" panose="020B0604020202020204" pitchFamily="34" charset="0"/>
            </a:endParaRPr>
          </a:p>
          <a:p>
            <a:pPr marL="109537" indent="0">
              <a:buNone/>
            </a:pPr>
            <a:r>
              <a:rPr lang="en-US" sz="3200" b="1" dirty="0" smtClean="0">
                <a:latin typeface="Arial" panose="020B0604020202020204" pitchFamily="34" charset="0"/>
                <a:cs typeface="Arial" panose="020B0604020202020204" pitchFamily="34" charset="0"/>
              </a:rPr>
              <a:t>Who:</a:t>
            </a:r>
          </a:p>
          <a:p>
            <a:pPr marL="109537" indent="0">
              <a:buNone/>
            </a:pPr>
            <a:endParaRPr lang="en-US" sz="3200" b="1" dirty="0" smtClean="0">
              <a:latin typeface="Arial" panose="020B0604020202020204" pitchFamily="34" charset="0"/>
              <a:cs typeface="Arial" panose="020B0604020202020204" pitchFamily="34" charset="0"/>
            </a:endParaRPr>
          </a:p>
          <a:p>
            <a:pPr lvl="0">
              <a:buClr>
                <a:srgbClr val="5B9BD5"/>
              </a:buClr>
              <a:buFont typeface="Symbol" panose="05050102010706020507" pitchFamily="18" charset="2"/>
              <a:buChar char=""/>
            </a:pPr>
            <a:r>
              <a:rPr lang="en-US" sz="3200" dirty="0" smtClean="0">
                <a:latin typeface="Arial" panose="020B0604020202020204" pitchFamily="34" charset="0"/>
                <a:cs typeface="Arial" panose="020B0604020202020204" pitchFamily="34" charset="0"/>
              </a:rPr>
              <a:t>Your state reviewer</a:t>
            </a:r>
          </a:p>
          <a:p>
            <a:pPr lvl="0">
              <a:buClr>
                <a:srgbClr val="5B9BD5"/>
              </a:buClr>
              <a:buFont typeface="Symbol" panose="05050102010706020507" pitchFamily="18" charset="2"/>
              <a:buChar char=""/>
            </a:pPr>
            <a:endParaRPr lang="en-US" sz="3200" dirty="0">
              <a:latin typeface="Arial" panose="020B0604020202020204" pitchFamily="34" charset="0"/>
              <a:cs typeface="Arial" panose="020B0604020202020204" pitchFamily="34" charset="0"/>
            </a:endParaRPr>
          </a:p>
          <a:p>
            <a:pPr lvl="0">
              <a:buClr>
                <a:srgbClr val="5B9BD5"/>
              </a:buClr>
              <a:buFont typeface="Symbol" panose="05050102010706020507" pitchFamily="18" charset="2"/>
              <a:buChar char=""/>
            </a:pPr>
            <a:r>
              <a:rPr lang="en-US" sz="3200" dirty="0" smtClean="0">
                <a:latin typeface="Arial" panose="020B0604020202020204" pitchFamily="34" charset="0"/>
                <a:cs typeface="Arial" panose="020B0604020202020204" pitchFamily="34" charset="0"/>
              </a:rPr>
              <a:t>Your district and school staff</a:t>
            </a:r>
          </a:p>
        </p:txBody>
      </p:sp>
    </p:spTree>
    <p:extLst>
      <p:ext uri="{BB962C8B-B14F-4D97-AF65-F5344CB8AC3E}">
        <p14:creationId xmlns:p14="http://schemas.microsoft.com/office/powerpoint/2010/main" val="1972839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DB53B50966B4478C8189E7A6C93735" ma:contentTypeVersion="1" ma:contentTypeDescription="Create a new document." ma:contentTypeScope="" ma:versionID="e04747b27bf631cc2a551996d5b40e5e">
  <xsd:schema xmlns:xsd="http://www.w3.org/2001/XMLSchema" xmlns:xs="http://www.w3.org/2001/XMLSchema" xmlns:p="http://schemas.microsoft.com/office/2006/metadata/properties" xmlns:ns2="dee1c028-6488-4974-bf38-7cd630303634" targetNamespace="http://schemas.microsoft.com/office/2006/metadata/properties" ma:root="true" ma:fieldsID="4c3c04ff877fab0d04204e8177739b56" ns2:_="">
    <xsd:import namespace="dee1c028-6488-4974-bf38-7cd63030363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1c028-6488-4974-bf38-7cd63030363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96523D-0D65-4C68-A681-274CAA5B691F}">
  <ds:schemaRefs>
    <ds:schemaRef ds:uri="http://schemas.openxmlformats.org/package/2006/metadata/core-properties"/>
    <ds:schemaRef ds:uri="http://purl.org/dc/elements/1.1/"/>
    <ds:schemaRef ds:uri="http://www.w3.org/XML/1998/namespace"/>
    <ds:schemaRef ds:uri="dee1c028-6488-4974-bf38-7cd630303634"/>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8263E933-E2EC-403E-A58D-0231CF138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e1c028-6488-4974-bf38-7cd6303036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4E14F6-59D5-484A-89C5-C10D8ACB67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9045</TotalTime>
  <Words>805</Words>
  <Application>Microsoft Office PowerPoint</Application>
  <PresentationFormat>Widescreen</PresentationFormat>
  <Paragraphs>211</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Lucida Sans</vt:lpstr>
      <vt:lpstr>Lucida Sans Unicode</vt:lpstr>
      <vt:lpstr>Symbol</vt:lpstr>
      <vt:lpstr>Times New Roman</vt:lpstr>
      <vt:lpstr>Verdana</vt:lpstr>
      <vt:lpstr>Wingdings 2</vt:lpstr>
      <vt:lpstr>Wingdings 3</vt:lpstr>
      <vt:lpstr>1_Concourse</vt:lpstr>
      <vt:lpstr>Wellness Policy Assessment and Evaluation: Much Ado’s about the Need To Do’s</vt:lpstr>
      <vt:lpstr>What is your Wellness vision?</vt:lpstr>
      <vt:lpstr>What is your Wellness vision?</vt:lpstr>
      <vt:lpstr>Agenda</vt:lpstr>
      <vt:lpstr>Administrative Review</vt:lpstr>
      <vt:lpstr>Administrative Review</vt:lpstr>
      <vt:lpstr>Administrative Review</vt:lpstr>
      <vt:lpstr>Administrative Review</vt:lpstr>
      <vt:lpstr>Administrative Review</vt:lpstr>
      <vt:lpstr>Administrative Review</vt:lpstr>
      <vt:lpstr>Administrative Review</vt:lpstr>
      <vt:lpstr>Administrative Review</vt:lpstr>
      <vt:lpstr>Administrative Review</vt:lpstr>
      <vt:lpstr>Administrative Review</vt:lpstr>
      <vt:lpstr>Food and Beverage Marketing</vt:lpstr>
      <vt:lpstr>Food and Beverage Marketing</vt:lpstr>
      <vt:lpstr>Food and Beverage Marketing</vt:lpstr>
      <vt:lpstr>Sharing Your Progress LSWP Annual Updates</vt:lpstr>
      <vt:lpstr>Sharing Your Progress LSWP Annual Updates</vt:lpstr>
      <vt:lpstr>PowerPoint Presentation</vt:lpstr>
      <vt:lpstr>Triennial Assessment</vt:lpstr>
      <vt:lpstr>Triennial Assessment</vt:lpstr>
      <vt:lpstr>Triennial Assessment LSWP Compliance</vt:lpstr>
      <vt:lpstr>Triennial Assessment LSWP Compliance</vt:lpstr>
      <vt:lpstr>Triennial Assessment Model LSWP Comparison</vt:lpstr>
      <vt:lpstr>Triennial Assessment Progress Toward District Goals</vt:lpstr>
      <vt:lpstr>Triennial Assessment Progress Toward District Goals</vt:lpstr>
      <vt:lpstr>Takeaway Ideas?</vt:lpstr>
      <vt:lpstr>You are the ship…</vt:lpstr>
      <vt:lpstr>Thank You!</vt:lpstr>
      <vt:lpstr> Professional Standards Credits </vt:lpstr>
    </vt:vector>
  </TitlesOfParts>
  <Company>UC Davis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Panel</dc:title>
  <dc:creator>MaryAnn Mills</dc:creator>
  <cp:lastModifiedBy>Michael Danzik</cp:lastModifiedBy>
  <cp:revision>764</cp:revision>
  <cp:lastPrinted>2018-08-16T16:07:37Z</cp:lastPrinted>
  <dcterms:created xsi:type="dcterms:W3CDTF">2017-01-18T19:55:26Z</dcterms:created>
  <dcterms:modified xsi:type="dcterms:W3CDTF">2018-10-18T22:51:17Z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0x01010018DB53B50966B4478C8189E7A6C93735</vt:lpwstr>
  </property>
</Properties>
</file>