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32"/>
  </p:notesMasterIdLst>
  <p:handoutMasterIdLst>
    <p:handoutMasterId r:id="rId33"/>
  </p:handoutMasterIdLst>
  <p:sldIdLst>
    <p:sldId id="299" r:id="rId3"/>
    <p:sldId id="324" r:id="rId4"/>
    <p:sldId id="362" r:id="rId5"/>
    <p:sldId id="376" r:id="rId6"/>
    <p:sldId id="377" r:id="rId7"/>
    <p:sldId id="378" r:id="rId8"/>
    <p:sldId id="382" r:id="rId9"/>
    <p:sldId id="383" r:id="rId10"/>
    <p:sldId id="384" r:id="rId11"/>
    <p:sldId id="385" r:id="rId12"/>
    <p:sldId id="386" r:id="rId13"/>
    <p:sldId id="328" r:id="rId14"/>
    <p:sldId id="366" r:id="rId15"/>
    <p:sldId id="371" r:id="rId16"/>
    <p:sldId id="370" r:id="rId17"/>
    <p:sldId id="379" r:id="rId18"/>
    <p:sldId id="336" r:id="rId19"/>
    <p:sldId id="354" r:id="rId20"/>
    <p:sldId id="353" r:id="rId21"/>
    <p:sldId id="380" r:id="rId22"/>
    <p:sldId id="387" r:id="rId23"/>
    <p:sldId id="388" r:id="rId24"/>
    <p:sldId id="389" r:id="rId25"/>
    <p:sldId id="390" r:id="rId26"/>
    <p:sldId id="391" r:id="rId27"/>
    <p:sldId id="375" r:id="rId28"/>
    <p:sldId id="361" r:id="rId29"/>
    <p:sldId id="381" r:id="rId30"/>
    <p:sldId id="359" r:id="rId31"/>
  </p:sldIdLst>
  <p:sldSz cx="12188825" cy="6858000"/>
  <p:notesSz cx="6985000" cy="92837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D763970-65C4-43FF-B5AF-B9468BDB73EA}">
          <p14:sldIdLst>
            <p14:sldId id="299"/>
            <p14:sldId id="324"/>
            <p14:sldId id="362"/>
            <p14:sldId id="376"/>
            <p14:sldId id="377"/>
            <p14:sldId id="378"/>
            <p14:sldId id="382"/>
            <p14:sldId id="383"/>
            <p14:sldId id="384"/>
            <p14:sldId id="385"/>
            <p14:sldId id="386"/>
            <p14:sldId id="328"/>
            <p14:sldId id="366"/>
            <p14:sldId id="371"/>
            <p14:sldId id="370"/>
            <p14:sldId id="379"/>
            <p14:sldId id="336"/>
            <p14:sldId id="354"/>
            <p14:sldId id="353"/>
            <p14:sldId id="380"/>
            <p14:sldId id="387"/>
            <p14:sldId id="388"/>
            <p14:sldId id="389"/>
            <p14:sldId id="390"/>
            <p14:sldId id="391"/>
            <p14:sldId id="375"/>
            <p14:sldId id="361"/>
            <p14:sldId id="381"/>
            <p14:sldId id="359"/>
          </p14:sldIdLst>
        </p14:section>
      </p14:sectionLst>
    </p:ex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159" autoAdjust="0"/>
    <p:restoredTop sz="48652" autoAdjust="0"/>
  </p:normalViewPr>
  <p:slideViewPr>
    <p:cSldViewPr>
      <p:cViewPr varScale="1">
        <p:scale>
          <a:sx n="50" d="100"/>
          <a:sy n="50" d="100"/>
        </p:scale>
        <p:origin x="1266" y="42"/>
      </p:cViewPr>
      <p:guideLst>
        <p:guide orient="horz" pos="2160"/>
        <p:guide pos="3839"/>
      </p:guideLst>
    </p:cSldViewPr>
  </p:slideViewPr>
  <p:outlineViewPr>
    <p:cViewPr>
      <p:scale>
        <a:sx n="33" d="100"/>
        <a:sy n="33" d="100"/>
      </p:scale>
      <p:origin x="0" y="-39264"/>
    </p:cViewPr>
  </p:outlineViewPr>
  <p:notesTextViewPr>
    <p:cViewPr>
      <p:scale>
        <a:sx n="100" d="100"/>
        <a:sy n="100" d="100"/>
      </p:scale>
      <p:origin x="0" y="0"/>
    </p:cViewPr>
  </p:notesTextViewPr>
  <p:sorterViewPr>
    <p:cViewPr>
      <p:scale>
        <a:sx n="100" d="100"/>
        <a:sy n="100" d="100"/>
      </p:scale>
      <p:origin x="0" y="-6468"/>
    </p:cViewPr>
  </p:sorterViewPr>
  <p:notesViewPr>
    <p:cSldViewPr showGuides="1">
      <p:cViewPr varScale="1">
        <p:scale>
          <a:sx n="84" d="100"/>
          <a:sy n="84" d="100"/>
        </p:scale>
        <p:origin x="3156"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26833" cy="464185"/>
          </a:xfrm>
          <a:prstGeom prst="rect">
            <a:avLst/>
          </a:prstGeom>
        </p:spPr>
        <p:txBody>
          <a:bodyPr vert="horz" lIns="92909" tIns="46454" rIns="92909" bIns="46454" rtlCol="0"/>
          <a:lstStyle>
            <a:lvl1pPr algn="l">
              <a:defRPr sz="1200"/>
            </a:lvl1pPr>
          </a:lstStyle>
          <a:p>
            <a:endParaRPr dirty="0"/>
          </a:p>
        </p:txBody>
      </p:sp>
      <p:sp>
        <p:nvSpPr>
          <p:cNvPr id="3" name="Date Placeholder 2"/>
          <p:cNvSpPr>
            <a:spLocks noGrp="1"/>
          </p:cNvSpPr>
          <p:nvPr>
            <p:ph type="dt" sz="quarter" idx="1"/>
          </p:nvPr>
        </p:nvSpPr>
        <p:spPr>
          <a:xfrm>
            <a:off x="3956555" y="1"/>
            <a:ext cx="3026833" cy="464185"/>
          </a:xfrm>
          <a:prstGeom prst="rect">
            <a:avLst/>
          </a:prstGeom>
        </p:spPr>
        <p:txBody>
          <a:bodyPr vert="horz" lIns="92909" tIns="46454" rIns="92909" bIns="46454" rtlCol="0"/>
          <a:lstStyle>
            <a:lvl1pPr algn="r">
              <a:defRPr sz="1200"/>
            </a:lvl1pPr>
          </a:lstStyle>
          <a:p>
            <a:fld id="{705E03B7-B591-4A2A-B695-014C5A39F13E}" type="datetimeFigureOut">
              <a:rPr lang="en-US"/>
              <a:t>10/28/2019</a:t>
            </a:fld>
            <a:endParaRPr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09" tIns="46454" rIns="92909" bIns="46454" rtlCol="0" anchor="b"/>
          <a:lstStyle>
            <a:lvl1pPr algn="l">
              <a:defRPr sz="1200"/>
            </a:lvl1pPr>
          </a:lstStyle>
          <a:p>
            <a:endParaRPr dirty="0"/>
          </a:p>
        </p:txBody>
      </p:sp>
      <p:sp>
        <p:nvSpPr>
          <p:cNvPr id="5" name="Slide Number Placeholder 4"/>
          <p:cNvSpPr>
            <a:spLocks noGrp="1"/>
          </p:cNvSpPr>
          <p:nvPr>
            <p:ph type="sldNum" sz="quarter" idx="3"/>
          </p:nvPr>
        </p:nvSpPr>
        <p:spPr>
          <a:xfrm>
            <a:off x="3956555" y="8817904"/>
            <a:ext cx="3026833" cy="464185"/>
          </a:xfrm>
          <a:prstGeom prst="rect">
            <a:avLst/>
          </a:prstGeom>
        </p:spPr>
        <p:txBody>
          <a:bodyPr vert="horz" lIns="92909" tIns="46454" rIns="92909" bIns="46454" rtlCol="0" anchor="b"/>
          <a:lstStyle>
            <a:lvl1pPr algn="r">
              <a:defRPr sz="1200"/>
            </a:lvl1pPr>
          </a:lstStyle>
          <a:p>
            <a:fld id="{A8E322BB-75AD-4A1E-9661-2724167329F0}" type="slidenum">
              <a:rPr/>
              <a:t>‹#›</a:t>
            </a:fld>
            <a:endParaRPr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50850" y="304800"/>
            <a:ext cx="6083300" cy="3424238"/>
          </a:xfrm>
          <a:prstGeom prst="rect">
            <a:avLst/>
          </a:prstGeom>
          <a:noFill/>
          <a:ln w="12700">
            <a:solidFill>
              <a:prstClr val="black"/>
            </a:solidFill>
          </a:ln>
        </p:spPr>
        <p:txBody>
          <a:bodyPr vert="horz" lIns="92909" tIns="46454" rIns="92909" bIns="46454" rtlCol="0" anchor="ctr"/>
          <a:lstStyle/>
          <a:p>
            <a:endParaRPr dirty="0"/>
          </a:p>
        </p:txBody>
      </p:sp>
      <p:sp>
        <p:nvSpPr>
          <p:cNvPr id="5" name="Notes Placeholder 4"/>
          <p:cNvSpPr>
            <a:spLocks noGrp="1"/>
          </p:cNvSpPr>
          <p:nvPr>
            <p:ph type="body" sz="quarter" idx="3"/>
          </p:nvPr>
        </p:nvSpPr>
        <p:spPr>
          <a:xfrm>
            <a:off x="227772" y="4337049"/>
            <a:ext cx="6529457" cy="4718361"/>
          </a:xfrm>
          <a:prstGeom prst="rect">
            <a:avLst/>
          </a:prstGeom>
        </p:spPr>
        <p:txBody>
          <a:bodyPr vert="horz" lIns="92909" tIns="46454" rIns="92909" bIns="46454" rtlCol="0"/>
          <a:lstStyle/>
          <a:p>
            <a:pPr lvl="0"/>
            <a:r>
              <a:t>Click to edit Master text styles</a:t>
            </a:r>
          </a:p>
          <a:p>
            <a:pPr lvl="1"/>
            <a:r>
              <a:t>Second level</a:t>
            </a:r>
          </a:p>
          <a:p>
            <a:pPr lvl="2"/>
            <a:r>
              <a:t>Third level</a:t>
            </a:r>
          </a:p>
          <a:p>
            <a:pPr lvl="3"/>
            <a:r>
              <a:t>Fourth level</a:t>
            </a:r>
          </a:p>
          <a:p>
            <a:pPr lvl="4"/>
            <a:r>
              <a:t>Fifth level</a:t>
            </a:r>
          </a:p>
        </p:txBody>
      </p:sp>
      <p:sp>
        <p:nvSpPr>
          <p:cNvPr id="7" name="Slide Number Placeholder 6"/>
          <p:cNvSpPr>
            <a:spLocks noGrp="1"/>
          </p:cNvSpPr>
          <p:nvPr>
            <p:ph type="sldNum" sz="quarter" idx="5"/>
          </p:nvPr>
        </p:nvSpPr>
        <p:spPr>
          <a:xfrm>
            <a:off x="3956555" y="9055413"/>
            <a:ext cx="3026833" cy="226677"/>
          </a:xfrm>
          <a:prstGeom prst="rect">
            <a:avLst/>
          </a:prstGeom>
        </p:spPr>
        <p:txBody>
          <a:bodyPr vert="horz" lIns="92909" tIns="46454" rIns="92909" bIns="46454" rtlCol="0" anchor="b"/>
          <a:lstStyle>
            <a:lvl1pPr algn="r">
              <a:defRPr sz="1200">
                <a:latin typeface="+mn-lt"/>
              </a:defRPr>
            </a:lvl1pPr>
          </a:lstStyle>
          <a:p>
            <a:fld id="{B045B7DE-1198-4F2F-B574-CA8CAE341642}" type="slidenum">
              <a:rPr lang="en-US" smtClean="0"/>
              <a:pPr/>
              <a:t>‹#›</a:t>
            </a:fld>
            <a:endParaRPr lang="en-US"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609493" algn="l" defTabSz="1218987"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1218987" algn="l" defTabSz="1218987"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828480" algn="l" defTabSz="1218987"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2437973" algn="l" defTabSz="1218987"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cde.ca.gov/ls/nu/nsdcs.as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xfrm>
            <a:off x="407988" y="700088"/>
            <a:ext cx="6194425" cy="3484562"/>
          </a:xfrm>
          <a:ln/>
        </p:spPr>
      </p:sp>
      <p:sp>
        <p:nvSpPr>
          <p:cNvPr id="6147" name="Notes Placeholder 2"/>
          <p:cNvSpPr>
            <a:spLocks noGrp="1"/>
          </p:cNvSpPr>
          <p:nvPr>
            <p:ph type="body" idx="1"/>
          </p:nvPr>
        </p:nvSpPr>
        <p:spPr>
          <a:noFill/>
        </p:spPr>
        <p:txBody>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Arial" panose="020B0604020202020204" pitchFamily="34" charset="0"/>
                <a:ea typeface="+mn-ea"/>
                <a:cs typeface="Arial" panose="020B0604020202020204" pitchFamily="34" charset="0"/>
              </a:rPr>
              <a:t>Breaking down the Local School Wellness Policy Triennial Assessment into bite-size pieces</a:t>
            </a:r>
            <a:r>
              <a:rPr lang="en-US" sz="1200" kern="1200" dirty="0">
                <a:solidFill>
                  <a:schemeClr val="tx1"/>
                </a:solidFill>
                <a:effectLst/>
                <a:latin typeface="Arial" panose="020B0604020202020204" pitchFamily="34" charset="0"/>
                <a:ea typeface="+mn-ea"/>
                <a:cs typeface="Arial" panose="020B0604020202020204" pitchFamily="34" charset="0"/>
              </a:rPr>
              <a:t>:  Triennial Assessments for the wellness policy are required to be completed by June 30, 2020. Are You Ready? Not Sure? Join us to discuss the three main requirements for the Triennial Assessment. We’ll examine each part as you work through activities that will help you understand what documentation is needed, where to obtain it, and how to prepare a report that meets the requirements. Gain some ideas about how to leverage the report and go above and beyond to enhance the impact of your wellness policy.</a:t>
            </a:r>
          </a:p>
          <a:p>
            <a:endParaRPr lang="en-US" altLang="en-US" dirty="0">
              <a:latin typeface="Arial" panose="020B0604020202020204" pitchFamily="34" charset="0"/>
              <a:cs typeface="Arial" panose="020B0604020202020204" pitchFamily="34" charset="0"/>
            </a:endParaRPr>
          </a:p>
        </p:txBody>
      </p:sp>
      <p:sp>
        <p:nvSpPr>
          <p:cNvPr id="6148" name="Slide Number Placeholder 3"/>
          <p:cNvSpPr>
            <a:spLocks noGrp="1"/>
          </p:cNvSpPr>
          <p:nvPr>
            <p:ph type="sldNum" sz="quarter" idx="5"/>
          </p:nvPr>
        </p:nvSpPr>
        <p:spPr>
          <a:noFill/>
        </p:spPr>
        <p:txBody>
          <a:bodyPr/>
          <a:lstStyle>
            <a:lvl1pPr defTabSz="933450">
              <a:defRPr>
                <a:solidFill>
                  <a:schemeClr val="tx1"/>
                </a:solidFill>
                <a:latin typeface="Arial" panose="020B0604020202020204" pitchFamily="34" charset="0"/>
                <a:cs typeface="Arial" panose="020B0604020202020204" pitchFamily="34" charset="0"/>
              </a:defRPr>
            </a:lvl1pPr>
            <a:lvl2pPr marL="742950" indent="-285750" defTabSz="933450">
              <a:defRPr>
                <a:solidFill>
                  <a:schemeClr val="tx1"/>
                </a:solidFill>
                <a:latin typeface="Arial" panose="020B0604020202020204" pitchFamily="34" charset="0"/>
                <a:cs typeface="Arial" panose="020B0604020202020204" pitchFamily="34" charset="0"/>
              </a:defRPr>
            </a:lvl2pPr>
            <a:lvl3pPr marL="1143000" indent="-228600" defTabSz="933450">
              <a:defRPr>
                <a:solidFill>
                  <a:schemeClr val="tx1"/>
                </a:solidFill>
                <a:latin typeface="Arial" panose="020B0604020202020204" pitchFamily="34" charset="0"/>
                <a:cs typeface="Arial" panose="020B0604020202020204" pitchFamily="34" charset="0"/>
              </a:defRPr>
            </a:lvl3pPr>
            <a:lvl4pPr marL="1600200" indent="-228600" defTabSz="933450">
              <a:defRPr>
                <a:solidFill>
                  <a:schemeClr val="tx1"/>
                </a:solidFill>
                <a:latin typeface="Arial" panose="020B0604020202020204" pitchFamily="34" charset="0"/>
                <a:cs typeface="Arial" panose="020B0604020202020204" pitchFamily="34" charset="0"/>
              </a:defRPr>
            </a:lvl4pPr>
            <a:lvl5pPr marL="2057400" indent="-228600" defTabSz="933450">
              <a:defRPr>
                <a:solidFill>
                  <a:schemeClr val="tx1"/>
                </a:solidFill>
                <a:latin typeface="Arial" panose="020B060402020202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E7C199-A08D-46DD-B64C-89372EA1C7F8}" type="slidenum">
              <a:rPr lang="en-US" altLang="en-US" smtClean="0">
                <a:solidFill>
                  <a:srgbClr val="000000"/>
                </a:solidFill>
              </a:rPr>
              <a:pPr/>
              <a:t>1</a:t>
            </a:fld>
            <a:endParaRPr lang="en-US" altLang="en-US">
              <a:solidFill>
                <a:srgbClr val="000000"/>
              </a:solidFill>
            </a:endParaRPr>
          </a:p>
        </p:txBody>
      </p:sp>
    </p:spTree>
    <p:extLst>
      <p:ext uri="{BB962C8B-B14F-4D97-AF65-F5344CB8AC3E}">
        <p14:creationId xmlns:p14="http://schemas.microsoft.com/office/powerpoint/2010/main" val="410561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Question 1006:</a:t>
            </a:r>
          </a:p>
          <a:p>
            <a:r>
              <a:rPr lang="en-US" sz="1600" dirty="0"/>
              <a:t>How does the public know about the results of the most recent assessment on the implementation of the Local School Wellness Policy? </a:t>
            </a:r>
          </a:p>
          <a:p>
            <a:r>
              <a:rPr lang="en-US" sz="1600" dirty="0"/>
              <a:t>Provide supporting documentation.</a:t>
            </a:r>
          </a:p>
          <a:p>
            <a:endParaRPr lang="en-US" sz="16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10</a:t>
            </a:fld>
            <a:endParaRPr lang="en-US" dirty="0"/>
          </a:p>
        </p:txBody>
      </p:sp>
    </p:spTree>
    <p:extLst>
      <p:ext uri="{BB962C8B-B14F-4D97-AF65-F5344CB8AC3E}">
        <p14:creationId xmlns:p14="http://schemas.microsoft.com/office/powerpoint/2010/main" val="564691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But, most important is what this assessment will tell about your district and the impact it currently has on your district! Making and sustaining healthy changes incorporates commitment through support, agreement, trust, leadership, persistence…</a:t>
            </a:r>
          </a:p>
          <a:p>
            <a:endParaRPr lang="en-US" sz="1600" dirty="0"/>
          </a:p>
          <a:p>
            <a:r>
              <a:rPr lang="en-US" sz="1600" dirty="0"/>
              <a:t>Many still view the LSWP as a state or federal requirement, but you all, being here today, showing your commitment are here for a cause greater than just fulfilling a state or federal mandate! Your goal is to show your school community that this requirement isn’t a burden, but rather an opportunity for change!</a:t>
            </a:r>
          </a:p>
          <a:p>
            <a:endParaRPr lang="en-US" sz="1600" dirty="0"/>
          </a:p>
          <a:p>
            <a:r>
              <a:rPr lang="en-US" sz="1600" dirty="0"/>
              <a:t>With that, Heather will now lead you through a discussion and activity highlighting one of the three major requirements of the Triennial Assessment…</a:t>
            </a:r>
          </a:p>
          <a:p>
            <a:endParaRPr lang="en-US" sz="16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11</a:t>
            </a:fld>
            <a:endParaRPr lang="en-US" dirty="0"/>
          </a:p>
        </p:txBody>
      </p:sp>
    </p:spTree>
    <p:extLst>
      <p:ext uri="{BB962C8B-B14F-4D97-AF65-F5344CB8AC3E}">
        <p14:creationId xmlns:p14="http://schemas.microsoft.com/office/powerpoint/2010/main" val="2170535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12</a:t>
            </a:fld>
            <a:endParaRPr lang="en-US" dirty="0"/>
          </a:p>
        </p:txBody>
      </p:sp>
    </p:spTree>
    <p:extLst>
      <p:ext uri="{BB962C8B-B14F-4D97-AF65-F5344CB8AC3E}">
        <p14:creationId xmlns:p14="http://schemas.microsoft.com/office/powerpoint/2010/main" val="178991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13</a:t>
            </a:fld>
            <a:endParaRPr lang="en-US" dirty="0"/>
          </a:p>
        </p:txBody>
      </p:sp>
    </p:spTree>
    <p:extLst>
      <p:ext uri="{BB962C8B-B14F-4D97-AF65-F5344CB8AC3E}">
        <p14:creationId xmlns:p14="http://schemas.microsoft.com/office/powerpoint/2010/main" val="152359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Arial" panose="020B0604020202020204" pitchFamily="34" charset="0"/>
                <a:ea typeface="+mn-ea"/>
                <a:cs typeface="Arial" panose="020B0604020202020204" pitchFamily="34" charset="0"/>
              </a:rPr>
              <a:t>Definition of a model policy</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The local school wellness policy (“wellness policy” or LSWP) is a written document that guides a local educational agency (LEA) or school district’s efforts to establish a school environment that promotes students’ health, well-being, and ability to learn. LSWP are an important and low-cost approach for school districts to ensure robust implementation of the updated nutrition standards for school meals, snacks, and beverages as well as address other school foods offered but not sold, as well as items that are marketed, and goals for nutrition education, nutrition promotion and physical activity.</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A model LSWP means that the language in the policy goes above and beyond the regulations set forth in the 2016 LSWP Final Rule, which clarifies LSWP implementation according to the 2010 Healthy, Hunger-Free Kids Act and provides best practice policy guidance. Many states have developed a model policy but California has not yet developed one. California recommends The Alliance for a Healthier Generation as a model LSWP that has been thoroughly reviewed by the USDA, Food and Nutrition Service and is in compliance with the statutory requirements for local school wellness policies, as per the final regulation, “Local School Wellness Policy Implementation under the Healthy, Hunger-Free Kids Act of 2010.” This model wellness policy can be used LEAs to help create their LSWP and go above the minimum Federal standards for local school wellness policy implementation.</a:t>
            </a:r>
          </a:p>
        </p:txBody>
      </p:sp>
      <p:sp>
        <p:nvSpPr>
          <p:cNvPr id="4" name="Slide Number Placeholder 3"/>
          <p:cNvSpPr>
            <a:spLocks noGrp="1"/>
          </p:cNvSpPr>
          <p:nvPr>
            <p:ph type="sldNum" sz="quarter" idx="10"/>
          </p:nvPr>
        </p:nvSpPr>
        <p:spPr/>
        <p:txBody>
          <a:bodyPr/>
          <a:lstStyle/>
          <a:p>
            <a:fld id="{7A1E6408-03CF-40F0-B973-CB2C6BC38C7A}" type="slidenum">
              <a:rPr lang="en-US" smtClean="0"/>
              <a:pPr/>
              <a:t>14</a:t>
            </a:fld>
            <a:endParaRPr lang="en-US" dirty="0"/>
          </a:p>
        </p:txBody>
      </p:sp>
    </p:spTree>
    <p:extLst>
      <p:ext uri="{BB962C8B-B14F-4D97-AF65-F5344CB8AC3E}">
        <p14:creationId xmlns:p14="http://schemas.microsoft.com/office/powerpoint/2010/main" val="3936049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15</a:t>
            </a:fld>
            <a:endParaRPr lang="en-US" dirty="0"/>
          </a:p>
        </p:txBody>
      </p:sp>
    </p:spTree>
    <p:extLst>
      <p:ext uri="{BB962C8B-B14F-4D97-AF65-F5344CB8AC3E}">
        <p14:creationId xmlns:p14="http://schemas.microsoft.com/office/powerpoint/2010/main" val="2255085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16</a:t>
            </a:fld>
            <a:endParaRPr lang="en-US" dirty="0"/>
          </a:p>
        </p:txBody>
      </p:sp>
    </p:spTree>
    <p:extLst>
      <p:ext uri="{BB962C8B-B14F-4D97-AF65-F5344CB8AC3E}">
        <p14:creationId xmlns:p14="http://schemas.microsoft.com/office/powerpoint/2010/main" val="23200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en-US" sz="1200" baseline="0" dirty="0"/>
              <a:t>A good way to start building your policy or to strength it is to use a policy assessment tool, such as the Wellness School Assessment tool, also known as the </a:t>
            </a:r>
            <a:r>
              <a:rPr lang="en-US" altLang="en-US" sz="1200" baseline="0" dirty="0" err="1"/>
              <a:t>WellSAT</a:t>
            </a:r>
            <a:r>
              <a:rPr lang="en-US" altLang="en-US" sz="1200" baseline="0" dirty="0"/>
              <a:t> 3.0. This is an online tool that gives a score to each section of the policy, based on the strength of the wording and the comprehensive of the policy</a:t>
            </a:r>
            <a:endParaRPr lang="en-US" altLang="en-US" sz="1200" dirty="0"/>
          </a:p>
          <a:p>
            <a:pPr marL="0" marR="0" lvl="0" indent="0" algn="l" defTabSz="1218987"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altLang="en-US" sz="1200" baseline="0" dirty="0"/>
              <a:t>A l</a:t>
            </a:r>
            <a:r>
              <a:rPr lang="en-US" sz="1200" baseline="0" dirty="0"/>
              <a:t>ink to the </a:t>
            </a:r>
            <a:r>
              <a:rPr lang="en-US" sz="1200" baseline="0" dirty="0" err="1"/>
              <a:t>WellSAT</a:t>
            </a:r>
            <a:r>
              <a:rPr lang="en-US" sz="1200" baseline="0" dirty="0"/>
              <a:t> tool is available in the referenced resources section on the course page.</a:t>
            </a:r>
            <a:endParaRPr lang="en-US" sz="12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17</a:t>
            </a:fld>
            <a:endParaRPr lang="en-US" dirty="0"/>
          </a:p>
        </p:txBody>
      </p:sp>
    </p:spTree>
    <p:extLst>
      <p:ext uri="{BB962C8B-B14F-4D97-AF65-F5344CB8AC3E}">
        <p14:creationId xmlns:p14="http://schemas.microsoft.com/office/powerpoint/2010/main" val="100349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a:t>We</a:t>
            </a:r>
            <a:r>
              <a:rPr lang="en-US" sz="1200" baseline="0" dirty="0"/>
              <a:t> are going to take a closer look at the areas of the wellness policy the </a:t>
            </a:r>
            <a:r>
              <a:rPr lang="en-US" sz="1200" baseline="0" dirty="0" err="1"/>
              <a:t>WellSAT</a:t>
            </a:r>
            <a:r>
              <a:rPr lang="en-US" sz="1200" baseline="0" dirty="0"/>
              <a:t> report will cover. The report from using this tool is divided into 6 sections, plus a section that gives an overall score. </a:t>
            </a:r>
          </a:p>
          <a:p>
            <a:endParaRPr lang="en-US" sz="1200" baseline="0" dirty="0"/>
          </a:p>
          <a:p>
            <a:r>
              <a:rPr lang="en-US" sz="1200" baseline="0" dirty="0"/>
              <a:t>Each of the sections has specific questions that address the policy component and also provides  guidance on how to score your response, using a rating from 0 to 2.  Policies are rated on strength of policy language and comprehensiveness. </a:t>
            </a:r>
          </a:p>
          <a:p>
            <a:r>
              <a:rPr lang="en-US" sz="1200" baseline="0" dirty="0"/>
              <a:t>The tool also provides guidance to help strengthen the policy. </a:t>
            </a:r>
            <a:endParaRPr lang="en-US" sz="12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18</a:t>
            </a:fld>
            <a:endParaRPr lang="en-US" dirty="0"/>
          </a:p>
        </p:txBody>
      </p:sp>
    </p:spTree>
    <p:extLst>
      <p:ext uri="{BB962C8B-B14F-4D97-AF65-F5344CB8AC3E}">
        <p14:creationId xmlns:p14="http://schemas.microsoft.com/office/powerpoint/2010/main" val="2618572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effectLst/>
                <a:latin typeface="Arial" panose="020B0604020202020204" pitchFamily="34" charset="0"/>
                <a:ea typeface="+mn-ea"/>
                <a:cs typeface="Arial" panose="020B0604020202020204" pitchFamily="34" charset="0"/>
              </a:rPr>
              <a:t>The Policy Score is provided to you online</a:t>
            </a:r>
            <a:r>
              <a:rPr lang="en-US" sz="1200" b="0" kern="1200" baseline="0" dirty="0">
                <a:solidFill>
                  <a:schemeClr val="tx1"/>
                </a:solidFill>
                <a:effectLst/>
                <a:latin typeface="Arial" panose="020B0604020202020204" pitchFamily="34" charset="0"/>
                <a:ea typeface="+mn-ea"/>
                <a:cs typeface="Arial" panose="020B0604020202020204" pitchFamily="34" charset="0"/>
              </a:rPr>
              <a:t> and can be downloaded as a pdf. The core in</a:t>
            </a:r>
            <a:endParaRPr lang="en-US" sz="1200" b="0" kern="1200" dirty="0">
              <a:solidFill>
                <a:schemeClr val="tx1"/>
              </a:solidFill>
              <a:effectLst/>
              <a:latin typeface="Arial" panose="020B0604020202020204" pitchFamily="34" charset="0"/>
              <a:ea typeface="+mn-ea"/>
              <a:cs typeface="Arial" panose="020B0604020202020204" pitchFamily="34" charset="0"/>
            </a:endParaRPr>
          </a:p>
          <a:p>
            <a:r>
              <a:rPr lang="en-US" sz="1200" b="0" kern="1200" baseline="0" dirty="0">
                <a:solidFill>
                  <a:schemeClr val="tx1"/>
                </a:solidFill>
                <a:effectLst/>
                <a:latin typeface="Arial" panose="020B0604020202020204" pitchFamily="34" charset="0"/>
                <a:ea typeface="+mn-ea"/>
                <a:cs typeface="Arial" panose="020B0604020202020204" pitchFamily="34" charset="0"/>
              </a:rPr>
              <a:t>All six sections are individually rated, with a score for comprehensiveness and for strength. Then the overall policy score gives an average of all six sections.</a:t>
            </a:r>
          </a:p>
          <a:p>
            <a:endParaRPr lang="en-US" sz="1200" b="0" kern="1200" baseline="0" dirty="0">
              <a:solidFill>
                <a:schemeClr val="tx1"/>
              </a:solidFill>
              <a:effectLst/>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Arial" panose="020B0604020202020204" pitchFamily="34" charset="0"/>
                <a:ea typeface="+mn-ea"/>
                <a:cs typeface="Arial" panose="020B0604020202020204" pitchFamily="34" charset="0"/>
              </a:rPr>
              <a:t>The </a:t>
            </a:r>
            <a:r>
              <a:rPr lang="en-US" sz="1200" b="0" kern="1200" baseline="0" dirty="0" err="1">
                <a:solidFill>
                  <a:schemeClr val="tx1"/>
                </a:solidFill>
                <a:effectLst/>
                <a:latin typeface="Arial" panose="020B0604020202020204" pitchFamily="34" charset="0"/>
                <a:ea typeface="+mn-ea"/>
                <a:cs typeface="Arial" panose="020B0604020202020204" pitchFamily="34" charset="0"/>
              </a:rPr>
              <a:t>WellSAT</a:t>
            </a:r>
            <a:r>
              <a:rPr lang="en-US" sz="1200" b="0" kern="1200" baseline="0" dirty="0">
                <a:solidFill>
                  <a:schemeClr val="tx1"/>
                </a:solidFill>
                <a:effectLst/>
                <a:latin typeface="Arial" panose="020B0604020202020204" pitchFamily="34" charset="0"/>
                <a:ea typeface="+mn-ea"/>
                <a:cs typeface="Arial" panose="020B0604020202020204" pitchFamily="34" charset="0"/>
              </a:rPr>
              <a:t> report can be as assessment and guidance for implementation. The report provides a benchmark to measure progress. Areas with lower scores can be focused on for implementation in the coming years.</a:t>
            </a:r>
            <a:r>
              <a:rPr lang="en-US" b="0" dirty="0"/>
              <a:t> The baseline</a:t>
            </a:r>
            <a:r>
              <a:rPr lang="en-US" b="0" baseline="0" dirty="0"/>
              <a:t> report and implementation progress provides an avenue </a:t>
            </a:r>
            <a:r>
              <a:rPr lang="en-US" b="0" dirty="0"/>
              <a:t>to advocate</a:t>
            </a:r>
            <a:r>
              <a:rPr lang="en-US" b="0" baseline="0" dirty="0"/>
              <a:t> for strengthening the policy. </a:t>
            </a:r>
            <a:br>
              <a:rPr lang="en-US" sz="1200" b="0" kern="1200" dirty="0">
                <a:solidFill>
                  <a:schemeClr val="tx1"/>
                </a:solidFill>
                <a:effectLst/>
                <a:latin typeface="Arial" panose="020B0604020202020204" pitchFamily="34" charset="0"/>
                <a:ea typeface="+mn-ea"/>
                <a:cs typeface="Arial" panose="020B0604020202020204" pitchFamily="34" charset="0"/>
              </a:rPr>
            </a:br>
            <a:endParaRPr lang="en-US" sz="1600" b="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19</a:t>
            </a:fld>
            <a:endParaRPr lang="en-US" dirty="0"/>
          </a:p>
        </p:txBody>
      </p:sp>
    </p:spTree>
    <p:extLst>
      <p:ext uri="{BB962C8B-B14F-4D97-AF65-F5344CB8AC3E}">
        <p14:creationId xmlns:p14="http://schemas.microsoft.com/office/powerpoint/2010/main" val="187895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2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a:t>
            </a:fld>
            <a:endParaRPr lang="en-US" dirty="0"/>
          </a:p>
        </p:txBody>
      </p:sp>
    </p:spTree>
    <p:extLst>
      <p:ext uri="{BB962C8B-B14F-4D97-AF65-F5344CB8AC3E}">
        <p14:creationId xmlns:p14="http://schemas.microsoft.com/office/powerpoint/2010/main" val="4018890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20</a:t>
            </a:fld>
            <a:endParaRPr lang="en-US" dirty="0"/>
          </a:p>
        </p:txBody>
      </p:sp>
    </p:spTree>
    <p:extLst>
      <p:ext uri="{BB962C8B-B14F-4D97-AF65-F5344CB8AC3E}">
        <p14:creationId xmlns:p14="http://schemas.microsoft.com/office/powerpoint/2010/main" val="317623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0" dirty="0"/>
              <a:t>Measuring your wellness policy to a model wellness policy gives you a sense about where you need to go, or may want to go, in the future. We are going to take the model policy out of the equation and now compare your district wellness policy language to, well, your district wellness policy language. What do I mean by that?</a:t>
            </a:r>
          </a:p>
          <a:p>
            <a:endParaRPr lang="en-US" sz="1600" b="0" dirty="0"/>
          </a:p>
          <a:p>
            <a:r>
              <a:rPr lang="en-US" sz="1600" b="0" dirty="0"/>
              <a:t>Namely, your progress toward the goals and objectives stated or outlined your district wellness policy. In other words, the Triennial Assessment requirement for this part is to answer the question: Did you implement what you said you would implement? You can view this as more of a quantitative look at your wellness policy.</a:t>
            </a:r>
          </a:p>
        </p:txBody>
      </p:sp>
      <p:sp>
        <p:nvSpPr>
          <p:cNvPr id="4" name="Slide Number Placeholder 3"/>
          <p:cNvSpPr>
            <a:spLocks noGrp="1"/>
          </p:cNvSpPr>
          <p:nvPr>
            <p:ph type="sldNum" sz="quarter" idx="10"/>
          </p:nvPr>
        </p:nvSpPr>
        <p:spPr/>
        <p:txBody>
          <a:bodyPr/>
          <a:lstStyle/>
          <a:p>
            <a:fld id="{7A1E6408-03CF-40F0-B973-CB2C6BC38C7A}" type="slidenum">
              <a:rPr lang="en-US" smtClean="0"/>
              <a:pPr/>
              <a:t>21</a:t>
            </a:fld>
            <a:endParaRPr lang="en-US" dirty="0"/>
          </a:p>
        </p:txBody>
      </p:sp>
    </p:spTree>
    <p:extLst>
      <p:ext uri="{BB962C8B-B14F-4D97-AF65-F5344CB8AC3E}">
        <p14:creationId xmlns:p14="http://schemas.microsoft.com/office/powerpoint/2010/main" val="3822841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600" b="0" dirty="0"/>
              <a:t>How many of you have written action plans? For others, how have you communicated the who, what, when, where, why, and how planning, implementing, monitoring, and evaluating will occur?</a:t>
            </a:r>
          </a:p>
          <a:p>
            <a:endParaRPr lang="en-US" sz="1600" b="0" dirty="0"/>
          </a:p>
          <a:p>
            <a:r>
              <a:rPr lang="en-US" sz="1600" b="0" dirty="0"/>
              <a:t>Well, the best way to make sure everyone is on board and assignments are given and received is to create an agreed-upon plan of steps.</a:t>
            </a:r>
          </a:p>
          <a:p>
            <a:endParaRPr lang="en-US" sz="1600" b="0" dirty="0"/>
          </a:p>
          <a:p>
            <a:r>
              <a:rPr lang="en-US" sz="1600" b="0" dirty="0"/>
              <a:t>We will use this opportunity to do an activity to create such an action plan with a template we’ve created—please take the one titled Local School Wellness Workplan. You can use any template you want, though it must include the who, what, when, where, why, and how’s of each action.</a:t>
            </a:r>
          </a:p>
          <a:p>
            <a:endParaRPr lang="en-US" sz="1600" b="0" dirty="0"/>
          </a:p>
          <a:p>
            <a:r>
              <a:rPr lang="en-US" sz="1600" b="0" dirty="0"/>
              <a:t>We will take </a:t>
            </a:r>
            <a:r>
              <a:rPr lang="en-US" sz="1600" b="1" dirty="0"/>
              <a:t>food as a reward </a:t>
            </a:r>
            <a:r>
              <a:rPr lang="en-US" sz="1600" b="0" dirty="0"/>
              <a:t>as the Wellness Component. Do any of your wellness policies address using food as a reward?</a:t>
            </a:r>
          </a:p>
          <a:p>
            <a:endParaRPr lang="en-US" sz="1600" b="0" dirty="0"/>
          </a:p>
          <a:p>
            <a:r>
              <a:rPr lang="en-US" sz="1600" b="0" dirty="0"/>
              <a:t>Our template includes processes of Planning, Implementing, Monitoring, and Evaluating. Since you will be focused on measuring what you said you’d do and not how successful you were in doing it, we are just going to focus on the first three areas: Planning, Implementing, and Monitoring.</a:t>
            </a:r>
          </a:p>
          <a:p>
            <a:endParaRPr lang="en-US" sz="1600" b="0" dirty="0"/>
          </a:p>
          <a:p>
            <a:r>
              <a:rPr lang="en-US" sz="1600" b="0" dirty="0"/>
              <a:t>Work with a group and take the next 10 min to develop 2-3 TASKS for Planning, 2-3 TASKS for Implementing, and 2-3 TASKS for Monitoring and fill in the who, what, when, where, why, and how on the template. This can be fictitious, but it will help you better understand the process.</a:t>
            </a:r>
          </a:p>
          <a:p>
            <a:endParaRPr lang="en-US" sz="1600" b="0" dirty="0"/>
          </a:p>
          <a:p>
            <a:r>
              <a:rPr lang="en-US" sz="1600" b="0" dirty="0"/>
              <a:t>Have participants share about the process…</a:t>
            </a:r>
          </a:p>
          <a:p>
            <a:endParaRPr lang="en-US" sz="1600" b="0" dirty="0"/>
          </a:p>
          <a:p>
            <a:endParaRPr lang="en-US" sz="1600" b="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22</a:t>
            </a:fld>
            <a:endParaRPr lang="en-US" dirty="0"/>
          </a:p>
        </p:txBody>
      </p:sp>
    </p:spTree>
    <p:extLst>
      <p:ext uri="{BB962C8B-B14F-4D97-AF65-F5344CB8AC3E}">
        <p14:creationId xmlns:p14="http://schemas.microsoft.com/office/powerpoint/2010/main" val="63156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t>We’ve all done evaluations, right? You’ll complete one after today is over. I think we all get an idea of evaluation, but there are different types, depending on what “success” you want to measure…there is the process and there is the outcome. And in most instances, the process will effect the outcome. We recommend you evaluate the effectiveness of both as this will help in making adjustments down the line which will usually improve outcomes.</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1" i="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1" i="0" dirty="0"/>
              <a:t>Process evaluations</a:t>
            </a:r>
            <a:r>
              <a:rPr lang="en-US" sz="1600" i="0" dirty="0"/>
              <a:t> help stakeholders see how a program outcome or impact was achieved.</a:t>
            </a:r>
          </a:p>
          <a:p>
            <a:r>
              <a:rPr lang="en-US" sz="1600" b="0" i="0" dirty="0"/>
              <a:t>Process evaluations document the planning, implementation, monitoring, and evaluation process. Process evaluations help stakeholders see how an outcome was achieved. The focus of a process evaluation is on the types and quantities of services delivered, the beneficiaries of those services, the resources used to deliver the services, the practical problems encountered, and the ways such problems were resolved.</a:t>
            </a:r>
          </a:p>
          <a:p>
            <a:endParaRPr lang="en-US" sz="1600" i="0" dirty="0"/>
          </a:p>
          <a:p>
            <a:r>
              <a:rPr lang="en-US" sz="1600" i="0" dirty="0"/>
              <a:t>For example, if your district’s wellness policy states that food will not be used as a reward, the process questions might include:</a:t>
            </a:r>
            <a:endParaRPr lang="en-US" sz="1600" b="0" i="0" dirty="0"/>
          </a:p>
          <a:p>
            <a:r>
              <a:rPr lang="en-US" sz="1600" b="0" i="0" dirty="0"/>
              <a:t>What interventions were put into place, how and by whom, to ensure food would not be used as a reward?</a:t>
            </a:r>
          </a:p>
          <a:p>
            <a:r>
              <a:rPr lang="en-US" sz="1600" b="0" i="0" dirty="0"/>
              <a:t>How was buy-in achieved? Was there resistance? Was there approval? By whom? Why? How was this addressed?</a:t>
            </a:r>
          </a:p>
          <a:p>
            <a:r>
              <a:rPr lang="en-US" sz="1600" b="0" i="0" dirty="0"/>
              <a:t>Were staff trained or educated to the right level?</a:t>
            </a:r>
          </a:p>
          <a:p>
            <a:r>
              <a:rPr lang="en-US" sz="1600" b="0" i="0" dirty="0"/>
              <a:t>Was there adequate support?</a:t>
            </a:r>
            <a:endParaRPr lang="en-US" sz="1600" b="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23</a:t>
            </a:fld>
            <a:endParaRPr lang="en-US" dirty="0"/>
          </a:p>
        </p:txBody>
      </p:sp>
    </p:spTree>
    <p:extLst>
      <p:ext uri="{BB962C8B-B14F-4D97-AF65-F5344CB8AC3E}">
        <p14:creationId xmlns:p14="http://schemas.microsoft.com/office/powerpoint/2010/main" val="2038442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i="0" dirty="0"/>
              <a:t>Outcome evaluations</a:t>
            </a:r>
            <a:r>
              <a:rPr lang="en-US" sz="1600" i="0" dirty="0"/>
              <a:t> assess the effectiveness of a program in producing change.</a:t>
            </a:r>
          </a:p>
          <a:p>
            <a:r>
              <a:rPr lang="en-US" sz="1600" i="0" dirty="0"/>
              <a:t>Outcome evaluations help stakeholders know whether and how well the objectives of a project or program were met.</a:t>
            </a:r>
          </a:p>
          <a:p>
            <a:endParaRPr lang="en-US" sz="1600" i="0" dirty="0"/>
          </a:p>
          <a:p>
            <a:r>
              <a:rPr lang="en-US" sz="1600" i="0" dirty="0"/>
              <a:t>For example, if your district’s wellness policy states that there will be no foods used as a reward, the outcome questions might include:</a:t>
            </a:r>
          </a:p>
          <a:p>
            <a:r>
              <a:rPr lang="en-US" sz="1600" i="0" dirty="0"/>
              <a:t>Did all teachers and staff not use food as a reward?</a:t>
            </a:r>
          </a:p>
          <a:p>
            <a:r>
              <a:rPr lang="en-US" sz="1600" i="0" dirty="0"/>
              <a:t>Was this more successful with certain teachers, certain grades, certain schools than with others?</a:t>
            </a:r>
          </a:p>
          <a:p>
            <a:r>
              <a:rPr lang="en-US" sz="1600" i="0" dirty="0"/>
              <a:t>What aspects were the most beneficial? Lists of nonfood ideas? Rationale for why not to use food as a reward? Others?</a:t>
            </a:r>
          </a:p>
          <a:p>
            <a:endParaRPr lang="en-US" sz="1600" b="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24</a:t>
            </a:fld>
            <a:endParaRPr lang="en-US" dirty="0"/>
          </a:p>
        </p:txBody>
      </p:sp>
    </p:spTree>
    <p:extLst>
      <p:ext uri="{BB962C8B-B14F-4D97-AF65-F5344CB8AC3E}">
        <p14:creationId xmlns:p14="http://schemas.microsoft.com/office/powerpoint/2010/main" val="36043260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t>So, now we will do another activity to help you determine what and how to evaluate the processes and outcomes of using </a:t>
            </a:r>
            <a:r>
              <a:rPr lang="en-US" sz="1600" b="1" i="0" dirty="0"/>
              <a:t>food as a reward</a:t>
            </a:r>
            <a:r>
              <a:rPr lang="en-US" sz="1600" b="0" i="0" dirty="0"/>
              <a:t>.</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i="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t>On the back of your workplan, working in groups, we want you to brainstorm 2-3 ways that you can evaluate how you plan to set up your school/district so food will not be used as a reward.</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i="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t>Then, brainstorm 2-3 ways that you can evaluate that food was not used as a reward.</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i="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t>Put a “P” or an “O” next to each to designate if this is a process evaluation or an outcome evaluation.</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i="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t>We will then share out this experience.</a:t>
            </a: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b="0" i="0" dirty="0"/>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b="0" i="0" dirty="0"/>
              <a:t>Remember that evaluation doesn’t have to be complicated, or take a lot of time. Simple observations, a 1-2 question questionnaire, can sometimes be all that is needed.</a:t>
            </a:r>
          </a:p>
          <a:p>
            <a:endParaRPr lang="en-US" sz="1600" b="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25</a:t>
            </a:fld>
            <a:endParaRPr lang="en-US" dirty="0"/>
          </a:p>
        </p:txBody>
      </p:sp>
    </p:spTree>
    <p:extLst>
      <p:ext uri="{BB962C8B-B14F-4D97-AF65-F5344CB8AC3E}">
        <p14:creationId xmlns:p14="http://schemas.microsoft.com/office/powerpoint/2010/main" val="3487926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b="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26</a:t>
            </a:fld>
            <a:endParaRPr lang="en-US" dirty="0"/>
          </a:p>
        </p:txBody>
      </p:sp>
    </p:spTree>
    <p:extLst>
      <p:ext uri="{BB962C8B-B14F-4D97-AF65-F5344CB8AC3E}">
        <p14:creationId xmlns:p14="http://schemas.microsoft.com/office/powerpoint/2010/main" val="2869632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376238"/>
            <a:ext cx="5568950" cy="3133725"/>
          </a:xfrm>
        </p:spPr>
      </p:sp>
      <p:sp>
        <p:nvSpPr>
          <p:cNvPr id="3" name="Notes Placeholder 2"/>
          <p:cNvSpPr>
            <a:spLocks noGrp="1"/>
          </p:cNvSpPr>
          <p:nvPr>
            <p:ph type="body" idx="1"/>
          </p:nvPr>
        </p:nvSpPr>
        <p:spPr>
          <a:xfrm>
            <a:off x="475013" y="3693226"/>
            <a:ext cx="6092042" cy="4916384"/>
          </a:xfrm>
        </p:spPr>
        <p:txBody>
          <a:bodyPr/>
          <a:lstStyle/>
          <a:p>
            <a:r>
              <a:rPr lang="en-US" altLang="en-US" sz="1800" dirty="0">
                <a:latin typeface="Arial" panose="020B0604020202020204" pitchFamily="34" charset="0"/>
                <a:cs typeface="Arial" panose="020B0604020202020204" pitchFamily="34" charset="0"/>
              </a:rPr>
              <a:t>For program operators that must meet the professional standards requirements, the professional standards crediting for this course is: </a:t>
            </a:r>
          </a:p>
          <a:p>
            <a:endParaRPr lang="en-US" altLang="en-US" sz="1800" dirty="0">
              <a:latin typeface="Arial" panose="020B0604020202020204" pitchFamily="34" charset="0"/>
              <a:cs typeface="Arial" panose="020B0604020202020204" pitchFamily="34" charset="0"/>
            </a:endParaRPr>
          </a:p>
          <a:p>
            <a:r>
              <a:rPr lang="en-US" altLang="en-US" sz="1800" dirty="0">
                <a:latin typeface="Arial" panose="020B0604020202020204" pitchFamily="34" charset="0"/>
                <a:cs typeface="Arial" panose="020B0604020202020204" pitchFamily="34" charset="0"/>
              </a:rPr>
              <a:t>Key area: 3000 Administration </a:t>
            </a:r>
          </a:p>
          <a:p>
            <a:r>
              <a:rPr lang="en-US" altLang="en-US" sz="1800" dirty="0">
                <a:latin typeface="Arial" panose="020B0604020202020204" pitchFamily="34" charset="0"/>
                <a:cs typeface="Arial" panose="020B0604020202020204" pitchFamily="34" charset="0"/>
              </a:rPr>
              <a:t>Training topic: 3200 Program Management </a:t>
            </a:r>
          </a:p>
          <a:p>
            <a:r>
              <a:rPr lang="en-US" altLang="en-US" sz="1800" dirty="0">
                <a:latin typeface="Arial" panose="020B0604020202020204" pitchFamily="34" charset="0"/>
                <a:cs typeface="Arial" panose="020B0604020202020204" pitchFamily="34" charset="0"/>
              </a:rPr>
              <a:t>Learning objective: 3230 Healthy School Environment </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The total instructional time is 1.30 hour. </a:t>
            </a:r>
          </a:p>
          <a:p>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1032358-56BE-4BAA-961C-AEF70494CF00}" type="slidenum">
              <a:rPr lang="en-US" smtClean="0"/>
              <a:t>27</a:t>
            </a:fld>
            <a:endParaRPr lang="en-US"/>
          </a:p>
        </p:txBody>
      </p:sp>
    </p:spTree>
    <p:extLst>
      <p:ext uri="{BB962C8B-B14F-4D97-AF65-F5344CB8AC3E}">
        <p14:creationId xmlns:p14="http://schemas.microsoft.com/office/powerpoint/2010/main" val="12358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We are so excited to share with you our Nutrition Services Division Customer Service Survey. Our goal is to help you successfully provide nutritious meals to the children and adults served through nutrition programs throughout California.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Your experience with NSD and input is important to us and allows us to work together toward our common goal! The NSD Customer Service</a:t>
            </a:r>
            <a:r>
              <a:rPr lang="en-US" baseline="0" dirty="0"/>
              <a:t> Survey allows you to share your experiences with us and to tell us about</a:t>
            </a:r>
            <a:r>
              <a:rPr lang="en-US" dirty="0"/>
              <a:t> what is working or could use some work in specific</a:t>
            </a:r>
            <a:r>
              <a:rPr lang="en-US" baseline="0" dirty="0"/>
              <a:t> areas of our programs and services. As well as,</a:t>
            </a:r>
            <a:r>
              <a:rPr lang="en-US" dirty="0"/>
              <a:t> how we can help you to better administer your nutrition programs.</a:t>
            </a:r>
            <a:r>
              <a:rPr 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NSD will use your feedback to improve our support and communication of the information you need. You’ll also have the opportunity to ask for technical assistance regarding your experience or any of our child nutrition program areas.  When you request assistance, someone from NSD who is knowledgeable in the area of your question will follow</a:t>
            </a:r>
            <a:r>
              <a:rPr lang="en-US" baseline="0" dirty="0"/>
              <a:t> up with you</a:t>
            </a:r>
            <a:r>
              <a:rPr lang="en-US" dirty="0"/>
              <a:t>.</a:t>
            </a:r>
          </a:p>
          <a:p>
            <a:pPr lvl="0"/>
            <a:endParaRPr lang="en-US" dirty="0"/>
          </a:p>
          <a:p>
            <a:r>
              <a:rPr lang="en-US" dirty="0"/>
              <a:t>This survey is available on our CDE</a:t>
            </a:r>
            <a:r>
              <a:rPr lang="en-US" baseline="0" dirty="0"/>
              <a:t> Nutrition home page</a:t>
            </a:r>
            <a:r>
              <a:rPr lang="en-US" dirty="0"/>
              <a:t> 24 hours a day, 7 days per week, and takes approximately 5 minutes to complete.</a:t>
            </a:r>
          </a:p>
          <a:p>
            <a:endParaRPr lang="en-US" dirty="0"/>
          </a:p>
          <a:p>
            <a:r>
              <a:rPr lang="en-US" dirty="0"/>
              <a:t>So you can take it when it is most convenient for you, or</a:t>
            </a:r>
          </a:p>
          <a:p>
            <a:endParaRPr lang="en-US"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we invite you to take it before</a:t>
            </a:r>
            <a:r>
              <a:rPr lang="en-US" baseline="0" dirty="0"/>
              <a:t> you leave today </a:t>
            </a:r>
            <a:r>
              <a:rPr lang="en-US" dirty="0"/>
              <a:t>by visiting the NSD Customer Service</a:t>
            </a:r>
            <a:r>
              <a:rPr lang="en-US" baseline="0" dirty="0"/>
              <a:t> Survey web page at </a:t>
            </a:r>
            <a:r>
              <a:rPr lang="en-US" sz="2400" dirty="0">
                <a:hlinkClick r:id="rId3"/>
              </a:rPr>
              <a:t>https://www.cde.ca.gov/ls/nu/nsdcs.asp</a:t>
            </a:r>
            <a:r>
              <a:rPr lang="en-US" sz="2400" dirty="0"/>
              <a:t> or</a:t>
            </a:r>
            <a:r>
              <a:rPr lang="en-US" sz="2400" baseline="0" dirty="0"/>
              <a:t> by using your smartphone’s camera to scan the QR Code on the screen right now. If it’s your first time scanning a QR code you may have to adjust your camera settings or download a QR Code Scanning app.</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400"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2400" baseline="0" dirty="0"/>
              <a:t>Thank you</a:t>
            </a:r>
            <a:endParaRPr lang="en-US" sz="2400" dirty="0"/>
          </a:p>
          <a:p>
            <a:endParaRPr lang="en-US" dirty="0"/>
          </a:p>
        </p:txBody>
      </p:sp>
      <p:sp>
        <p:nvSpPr>
          <p:cNvPr id="4" name="Slide Number Placeholder 3"/>
          <p:cNvSpPr>
            <a:spLocks noGrp="1"/>
          </p:cNvSpPr>
          <p:nvPr>
            <p:ph type="sldNum" sz="quarter" idx="10"/>
          </p:nvPr>
        </p:nvSpPr>
        <p:spPr/>
        <p:txBody>
          <a:bodyPr/>
          <a:lstStyle/>
          <a:p>
            <a:fld id="{E6A3B2FE-7FB5-4DCA-B04E-98261ADDFB9D}" type="slidenum">
              <a:rPr lang="en-US" smtClean="0"/>
              <a:t>28</a:t>
            </a:fld>
            <a:endParaRPr lang="en-US"/>
          </a:p>
        </p:txBody>
      </p:sp>
    </p:spTree>
    <p:extLst>
      <p:ext uri="{BB962C8B-B14F-4D97-AF65-F5344CB8AC3E}">
        <p14:creationId xmlns:p14="http://schemas.microsoft.com/office/powerpoint/2010/main" val="2906381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2825" y="377825"/>
            <a:ext cx="5062538" cy="2847975"/>
          </a:xfrm>
        </p:spPr>
      </p:sp>
      <p:sp>
        <p:nvSpPr>
          <p:cNvPr id="3" name="Notes Placeholder 2"/>
          <p:cNvSpPr>
            <a:spLocks noGrp="1"/>
          </p:cNvSpPr>
          <p:nvPr>
            <p:ph type="body" idx="1"/>
          </p:nvPr>
        </p:nvSpPr>
        <p:spPr>
          <a:xfrm>
            <a:off x="653142" y="3463291"/>
            <a:ext cx="5771409" cy="4659949"/>
          </a:xfrm>
        </p:spPr>
        <p:txBody>
          <a:bodyPr>
            <a:noAutofit/>
          </a:bodyPr>
          <a:lstStyle/>
          <a:p>
            <a:endParaRPr lang="en-US" sz="18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1089E94-532B-494D-AD7A-712B16D9F5AA}" type="slidenum">
              <a:rPr lang="en-US" smtClean="0"/>
              <a:pPr/>
              <a:t>29</a:t>
            </a:fld>
            <a:endParaRPr lang="en-US" dirty="0"/>
          </a:p>
        </p:txBody>
      </p:sp>
    </p:spTree>
    <p:extLst>
      <p:ext uri="{BB962C8B-B14F-4D97-AF65-F5344CB8AC3E}">
        <p14:creationId xmlns:p14="http://schemas.microsoft.com/office/powerpoint/2010/main" val="307595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5 MINUTES</a:t>
            </a:r>
          </a:p>
          <a:p>
            <a:endParaRPr lang="en-US" sz="1600" dirty="0"/>
          </a:p>
          <a:p>
            <a:r>
              <a:rPr lang="en-US" sz="1600" dirty="0"/>
              <a:t>Required as part of the AR…</a:t>
            </a:r>
          </a:p>
          <a:p>
            <a:endParaRPr lang="en-US" sz="1600" dirty="0"/>
          </a:p>
          <a:p>
            <a:r>
              <a:rPr lang="en-US" sz="1600" dirty="0"/>
              <a:t>And a necessary part of your district’s LSWP review and evaluation</a:t>
            </a:r>
          </a:p>
        </p:txBody>
      </p:sp>
      <p:sp>
        <p:nvSpPr>
          <p:cNvPr id="4" name="Slide Number Placeholder 3"/>
          <p:cNvSpPr>
            <a:spLocks noGrp="1"/>
          </p:cNvSpPr>
          <p:nvPr>
            <p:ph type="sldNum" sz="quarter" idx="10"/>
          </p:nvPr>
        </p:nvSpPr>
        <p:spPr/>
        <p:txBody>
          <a:bodyPr/>
          <a:lstStyle/>
          <a:p>
            <a:fld id="{7A1E6408-03CF-40F0-B973-CB2C6BC38C7A}" type="slidenum">
              <a:rPr lang="en-US" smtClean="0"/>
              <a:pPr/>
              <a:t>3</a:t>
            </a:fld>
            <a:endParaRPr lang="en-US" dirty="0"/>
          </a:p>
        </p:txBody>
      </p:sp>
    </p:spTree>
    <p:extLst>
      <p:ext uri="{BB962C8B-B14F-4D97-AF65-F5344CB8AC3E}">
        <p14:creationId xmlns:p14="http://schemas.microsoft.com/office/powerpoint/2010/main" val="2967050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5 MINUTES</a:t>
            </a:r>
          </a:p>
          <a:p>
            <a:endParaRPr lang="en-US" sz="1600" dirty="0"/>
          </a:p>
          <a:p>
            <a:r>
              <a:rPr lang="en-US" sz="1600" dirty="0"/>
              <a:t>As part of the AR…</a:t>
            </a:r>
          </a:p>
          <a:p>
            <a:endParaRPr lang="en-US" sz="1600" dirty="0"/>
          </a:p>
          <a:p>
            <a:r>
              <a:rPr lang="en-US" sz="1600" dirty="0"/>
              <a:t>District’s prepare for the AR by providing and answering the following:</a:t>
            </a:r>
          </a:p>
          <a:p>
            <a:endParaRPr lang="en-US" sz="1600" dirty="0"/>
          </a:p>
          <a:p>
            <a:r>
              <a:rPr lang="en-US" sz="1600" b="1" dirty="0"/>
              <a:t>Question 1000:</a:t>
            </a:r>
          </a:p>
          <a:p>
            <a:r>
              <a:rPr lang="en-US" sz="1600" dirty="0"/>
              <a:t>Provide a copy or appropriate web address of the current Local School Wellness Policy.</a:t>
            </a:r>
          </a:p>
          <a:p>
            <a:r>
              <a:rPr lang="en-US" sz="1600" dirty="0"/>
              <a:t>Are the minimum required elements written into the Local School Wellness Policy?</a:t>
            </a:r>
          </a:p>
          <a:p>
            <a:endParaRPr lang="en-US" sz="16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4</a:t>
            </a:fld>
            <a:endParaRPr lang="en-US" dirty="0"/>
          </a:p>
        </p:txBody>
      </p:sp>
    </p:spTree>
    <p:extLst>
      <p:ext uri="{BB962C8B-B14F-4D97-AF65-F5344CB8AC3E}">
        <p14:creationId xmlns:p14="http://schemas.microsoft.com/office/powerpoint/2010/main" val="550825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Question 1001:</a:t>
            </a:r>
          </a:p>
          <a:p>
            <a:r>
              <a:rPr lang="en-US" sz="1600" dirty="0"/>
              <a:t>How does the public know about the Local School Wellness Policy?</a:t>
            </a:r>
          </a:p>
          <a:p>
            <a:r>
              <a:rPr lang="en-US" sz="1600" dirty="0"/>
              <a:t>Provide supporting documentation.</a:t>
            </a:r>
          </a:p>
          <a:p>
            <a:endParaRPr lang="en-US" sz="16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5</a:t>
            </a:fld>
            <a:endParaRPr lang="en-US" dirty="0"/>
          </a:p>
        </p:txBody>
      </p:sp>
    </p:spTree>
    <p:extLst>
      <p:ext uri="{BB962C8B-B14F-4D97-AF65-F5344CB8AC3E}">
        <p14:creationId xmlns:p14="http://schemas.microsoft.com/office/powerpoint/2010/main" val="49389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Question 1002:</a:t>
            </a:r>
          </a:p>
          <a:p>
            <a:r>
              <a:rPr lang="en-US" sz="1600" dirty="0"/>
              <a:t>When and how does the review and update of the Local School Wellness Policy occur? </a:t>
            </a:r>
          </a:p>
          <a:p>
            <a:r>
              <a:rPr lang="en-US" sz="1600" dirty="0"/>
              <a:t>Provide supporting documentation.</a:t>
            </a:r>
          </a:p>
          <a:p>
            <a:endParaRPr lang="en-US" sz="16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6</a:t>
            </a:fld>
            <a:endParaRPr lang="en-US" dirty="0"/>
          </a:p>
        </p:txBody>
      </p:sp>
    </p:spTree>
    <p:extLst>
      <p:ext uri="{BB962C8B-B14F-4D97-AF65-F5344CB8AC3E}">
        <p14:creationId xmlns:p14="http://schemas.microsoft.com/office/powerpoint/2010/main" val="253205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Question 1003:</a:t>
            </a:r>
          </a:p>
          <a:p>
            <a:r>
              <a:rPr lang="en-US" sz="1600" dirty="0"/>
              <a:t>Who is involved in reviewing and updating the Local School Wellness Policy?</a:t>
            </a:r>
          </a:p>
          <a:p>
            <a:r>
              <a:rPr lang="en-US" sz="1600" dirty="0"/>
              <a:t>Include the relationship with the SFA (e.g., parent, school health professional, etc.).</a:t>
            </a:r>
          </a:p>
          <a:p>
            <a:endParaRPr lang="en-US" sz="16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7</a:t>
            </a:fld>
            <a:endParaRPr lang="en-US" dirty="0"/>
          </a:p>
        </p:txBody>
      </p:sp>
    </p:spTree>
    <p:extLst>
      <p:ext uri="{BB962C8B-B14F-4D97-AF65-F5344CB8AC3E}">
        <p14:creationId xmlns:p14="http://schemas.microsoft.com/office/powerpoint/2010/main" val="351558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Question 1004:</a:t>
            </a:r>
          </a:p>
          <a:p>
            <a:r>
              <a:rPr lang="en-US" sz="1600" dirty="0"/>
              <a:t>How are potential stakeholders made aware of their ability to participate in the development, review, update, and implementation of the Local School Wellness Policy?</a:t>
            </a:r>
          </a:p>
          <a:p>
            <a:r>
              <a:rPr lang="en-US" sz="1600" dirty="0"/>
              <a:t>Provide supporting documentation.</a:t>
            </a:r>
          </a:p>
          <a:p>
            <a:endParaRPr lang="en-US" sz="16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8</a:t>
            </a:fld>
            <a:endParaRPr lang="en-US" dirty="0"/>
          </a:p>
        </p:txBody>
      </p:sp>
    </p:spTree>
    <p:extLst>
      <p:ext uri="{BB962C8B-B14F-4D97-AF65-F5344CB8AC3E}">
        <p14:creationId xmlns:p14="http://schemas.microsoft.com/office/powerpoint/2010/main" val="3970668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a:t>Question 1005:</a:t>
            </a:r>
          </a:p>
          <a:p>
            <a:r>
              <a:rPr lang="en-US" sz="1600" dirty="0"/>
              <a:t>Provide a copy of the most recent assessment of the implementation of the Local School Wellness Policy.</a:t>
            </a:r>
          </a:p>
          <a:p>
            <a:endParaRPr lang="en-US" sz="1600" dirty="0"/>
          </a:p>
        </p:txBody>
      </p:sp>
      <p:sp>
        <p:nvSpPr>
          <p:cNvPr id="4" name="Slide Number Placeholder 3"/>
          <p:cNvSpPr>
            <a:spLocks noGrp="1"/>
          </p:cNvSpPr>
          <p:nvPr>
            <p:ph type="sldNum" sz="quarter" idx="10"/>
          </p:nvPr>
        </p:nvSpPr>
        <p:spPr/>
        <p:txBody>
          <a:bodyPr/>
          <a:lstStyle/>
          <a:p>
            <a:fld id="{7A1E6408-03CF-40F0-B973-CB2C6BC38C7A}" type="slidenum">
              <a:rPr lang="en-US" smtClean="0"/>
              <a:pPr/>
              <a:t>9</a:t>
            </a:fld>
            <a:endParaRPr lang="en-US" dirty="0"/>
          </a:p>
        </p:txBody>
      </p:sp>
    </p:spTree>
    <p:extLst>
      <p:ext uri="{BB962C8B-B14F-4D97-AF65-F5344CB8AC3E}">
        <p14:creationId xmlns:p14="http://schemas.microsoft.com/office/powerpoint/2010/main" val="228965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2" y="228600"/>
            <a:ext cx="10591801" cy="914400"/>
          </a:xfrm>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836612" y="1371600"/>
            <a:ext cx="11125201" cy="4724400"/>
          </a:xfrm>
        </p:spPr>
        <p:txBody>
          <a:bodyPr/>
          <a:lstStyle>
            <a:lvl1pPr>
              <a:spcBef>
                <a:spcPts val="600"/>
              </a:spcBef>
              <a:spcAft>
                <a:spcPts val="1200"/>
              </a:spcAft>
              <a:defRPr sz="3200"/>
            </a:lvl1pPr>
            <a:lvl2pPr>
              <a:spcBef>
                <a:spcPts val="600"/>
              </a:spcBef>
              <a:spcAft>
                <a:spcPts val="1200"/>
              </a:spcAft>
              <a:defRPr sz="2800"/>
            </a:lvl2pPr>
            <a:lvl3pPr>
              <a:spcBef>
                <a:spcPts val="600"/>
              </a:spcBef>
              <a:spcAft>
                <a:spcPts val="1200"/>
              </a:spcAft>
              <a:defRPr sz="2400"/>
            </a:lvl3pPr>
            <a:lvl4pPr>
              <a:spcBef>
                <a:spcPts val="600"/>
              </a:spcBef>
              <a:spcAft>
                <a:spcPts val="1200"/>
              </a:spcAft>
              <a:defRPr sz="2400"/>
            </a:lvl4pPr>
            <a:lvl5pPr>
              <a:spcBef>
                <a:spcPts val="600"/>
              </a:spcBef>
              <a:spcAft>
                <a:spcPts val="1200"/>
              </a:spcAft>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53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721" y="238125"/>
            <a:ext cx="159978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9395552" y="609600"/>
            <a:ext cx="228540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39339" y="609600"/>
            <a:ext cx="6653067"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2540926" y="6254750"/>
            <a:ext cx="2234618" cy="457200"/>
          </a:xfrm>
          <a:prstGeom prst="rect">
            <a:avLst/>
          </a:prstGeom>
        </p:spPr>
        <p:txBody>
          <a:bodyPr/>
          <a:lstStyle>
            <a:lvl1pPr>
              <a:defRPr/>
            </a:lvl1pPr>
          </a:lstStyle>
          <a:p>
            <a:fld id="{0C79BD0D-E0B1-4CED-AC65-708AC79EB9CD}" type="datetime1">
              <a:rPr lang="en-US" smtClean="0"/>
              <a:t>10/28/2019</a:t>
            </a:fld>
            <a:endParaRPr lang="en-US" dirty="0"/>
          </a:p>
        </p:txBody>
      </p:sp>
      <p:sp>
        <p:nvSpPr>
          <p:cNvPr id="6" name="Footer Placeholder 5"/>
          <p:cNvSpPr>
            <a:spLocks noGrp="1" noChangeArrowheads="1"/>
          </p:cNvSpPr>
          <p:nvPr>
            <p:ph type="ftr" sz="quarter" idx="11"/>
          </p:nvPr>
        </p:nvSpPr>
        <p:spPr>
          <a:xfrm>
            <a:off x="5073917" y="6254750"/>
            <a:ext cx="4067702" cy="457200"/>
          </a:xfrm>
          <a:prstGeom prst="rect">
            <a:avLst/>
          </a:prstGeom>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9454275" y="6248400"/>
            <a:ext cx="2234618" cy="457200"/>
          </a:xfrm>
          <a:prstGeom prst="rect">
            <a:avLst/>
          </a:prstGeom>
        </p:spPr>
        <p:txBody>
          <a:bodyPr/>
          <a:lstStyle>
            <a:lvl1pPr>
              <a:defRPr/>
            </a:lvl1pPr>
          </a:lstStyle>
          <a:p>
            <a:fld id="{34C99D79-8A4B-4031-B1E0-AF26F8EDF2BC}" type="slidenum">
              <a:rPr lang="en-US" smtClean="0"/>
              <a:t>‹#›</a:t>
            </a:fld>
            <a:endParaRPr lang="en-US" dirty="0"/>
          </a:p>
        </p:txBody>
      </p:sp>
    </p:spTree>
    <p:extLst>
      <p:ext uri="{BB962C8B-B14F-4D97-AF65-F5344CB8AC3E}">
        <p14:creationId xmlns:p14="http://schemas.microsoft.com/office/powerpoint/2010/main" val="24487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539338" y="609600"/>
            <a:ext cx="9141619" cy="1143000"/>
          </a:xfrm>
        </p:spPr>
        <p:txBody>
          <a:bodyPr/>
          <a:lstStyle/>
          <a:p>
            <a:r>
              <a:rPr lang="en-US"/>
              <a:t>Click to edit Master title style</a:t>
            </a:r>
          </a:p>
        </p:txBody>
      </p:sp>
      <p:sp>
        <p:nvSpPr>
          <p:cNvPr id="3" name="Table Placeholder 2"/>
          <p:cNvSpPr>
            <a:spLocks noGrp="1"/>
          </p:cNvSpPr>
          <p:nvPr>
            <p:ph type="tbl" idx="1"/>
          </p:nvPr>
        </p:nvSpPr>
        <p:spPr>
          <a:xfrm>
            <a:off x="2539338" y="1981200"/>
            <a:ext cx="9141619" cy="4114800"/>
          </a:xfrm>
        </p:spPr>
        <p:txBody>
          <a:bodyPr/>
          <a:lstStyle/>
          <a:p>
            <a:pPr lvl="0"/>
            <a:r>
              <a:rPr lang="en-US" noProof="0" dirty="0"/>
              <a:t>Click icon to add table</a:t>
            </a:r>
          </a:p>
        </p:txBody>
      </p:sp>
      <p:sp>
        <p:nvSpPr>
          <p:cNvPr id="4" name="Rectangle 4"/>
          <p:cNvSpPr>
            <a:spLocks noGrp="1" noChangeArrowheads="1"/>
          </p:cNvSpPr>
          <p:nvPr>
            <p:ph type="dt" sz="half" idx="10"/>
          </p:nvPr>
        </p:nvSpPr>
        <p:spPr>
          <a:xfrm>
            <a:off x="2540926" y="6254750"/>
            <a:ext cx="2234618" cy="457200"/>
          </a:xfrm>
          <a:prstGeom prst="rect">
            <a:avLst/>
          </a:prstGeom>
        </p:spPr>
        <p:txBody>
          <a:bodyPr/>
          <a:lstStyle>
            <a:lvl1pPr>
              <a:defRPr/>
            </a:lvl1pPr>
          </a:lstStyle>
          <a:p>
            <a:fld id="{D29E8617-6EA8-4B97-A5E8-E18E98765EE2}" type="datetime1">
              <a:rPr lang="en-US" smtClean="0"/>
              <a:pPr/>
              <a:t>10/28/2019</a:t>
            </a:fld>
            <a:endParaRPr lang="en-US" dirty="0"/>
          </a:p>
        </p:txBody>
      </p:sp>
      <p:sp>
        <p:nvSpPr>
          <p:cNvPr id="5" name="Rectangle 5"/>
          <p:cNvSpPr>
            <a:spLocks noGrp="1" noChangeArrowheads="1"/>
          </p:cNvSpPr>
          <p:nvPr>
            <p:ph type="ftr" sz="quarter" idx="11"/>
          </p:nvPr>
        </p:nvSpPr>
        <p:spPr>
          <a:xfrm>
            <a:off x="5073917" y="6254750"/>
            <a:ext cx="4067702" cy="457200"/>
          </a:xfrm>
          <a:prstGeom prst="rect">
            <a:avLst/>
          </a:prstGeom>
        </p:spPr>
        <p:txBody>
          <a:bodyPr/>
          <a:lstStyle>
            <a:lvl1pPr>
              <a:defRPr/>
            </a:lvl1pPr>
          </a:lstStyle>
          <a:p>
            <a:endParaRPr lang="en-US" dirty="0"/>
          </a:p>
        </p:txBody>
      </p:sp>
      <p:sp>
        <p:nvSpPr>
          <p:cNvPr id="6" name="Rectangle 6"/>
          <p:cNvSpPr>
            <a:spLocks noGrp="1" noChangeArrowheads="1"/>
          </p:cNvSpPr>
          <p:nvPr>
            <p:ph type="sldNum" sz="quarter" idx="12"/>
          </p:nvPr>
        </p:nvSpPr>
        <p:spPr>
          <a:xfrm>
            <a:off x="9454275" y="6248400"/>
            <a:ext cx="2234618" cy="457200"/>
          </a:xfrm>
          <a:prstGeom prst="rect">
            <a:avLst/>
          </a:prstGeom>
        </p:spPr>
        <p:txBody>
          <a:bodyPr/>
          <a:lstStyle>
            <a:lvl1pPr>
              <a:defRPr/>
            </a:lvl1pPr>
          </a:lstStyle>
          <a:p>
            <a:fld id="{34C99D79-8A4B-4031-B1E0-AF26F8EDF2BC}"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35725" y="228600"/>
            <a:ext cx="1204513" cy="1169039"/>
          </a:xfrm>
          <a:prstGeom prst="rect">
            <a:avLst/>
          </a:prstGeom>
        </p:spPr>
      </p:pic>
    </p:spTree>
    <p:extLst>
      <p:ext uri="{BB962C8B-B14F-4D97-AF65-F5344CB8AC3E}">
        <p14:creationId xmlns:p14="http://schemas.microsoft.com/office/powerpoint/2010/main" val="416016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7982" y="6356351"/>
            <a:ext cx="2742486" cy="365125"/>
          </a:xfrm>
          <a:prstGeom prst="rect">
            <a:avLst/>
          </a:prstGeom>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4037549" y="6356351"/>
            <a:ext cx="4113728" cy="365125"/>
          </a:xfrm>
          <a:prstGeom prst="rect">
            <a:avLst/>
          </a:prstGeo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608357" y="6356351"/>
            <a:ext cx="2742486" cy="365125"/>
          </a:xfrm>
          <a:prstGeom prst="rect">
            <a:avLst/>
          </a:prstGeom>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817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36812" y="4406904"/>
            <a:ext cx="9448800" cy="1362075"/>
          </a:xfrm>
        </p:spPr>
        <p:txBody>
          <a:bodyPr anchor="t"/>
          <a:lstStyle>
            <a:lvl1pPr algn="l">
              <a:defRPr sz="3999" b="1" cap="all"/>
            </a:lvl1pPr>
          </a:lstStyle>
          <a:p>
            <a:r>
              <a:rPr lang="en-US" dirty="0"/>
              <a:t>Click to edit Master title style</a:t>
            </a:r>
          </a:p>
        </p:txBody>
      </p:sp>
      <p:sp>
        <p:nvSpPr>
          <p:cNvPr id="3" name="Text Placeholder 2"/>
          <p:cNvSpPr>
            <a:spLocks noGrp="1"/>
          </p:cNvSpPr>
          <p:nvPr>
            <p:ph type="body" idx="1"/>
          </p:nvPr>
        </p:nvSpPr>
        <p:spPr>
          <a:xfrm>
            <a:off x="2436812" y="2906713"/>
            <a:ext cx="9448800" cy="1500187"/>
          </a:xfrm>
        </p:spPr>
        <p:txBody>
          <a:bodyPr anchor="b"/>
          <a:lstStyle>
            <a:lvl1pPr marL="0" indent="0">
              <a:buNone/>
              <a:defRPr sz="6000">
                <a:solidFill>
                  <a:schemeClr val="accent1">
                    <a:lumMod val="50000"/>
                  </a:schemeClr>
                </a:solidFill>
              </a:defRPr>
            </a:lvl1pPr>
            <a:lvl2pPr marL="457063" indent="0">
              <a:buNone/>
              <a:defRPr sz="1799"/>
            </a:lvl2pPr>
            <a:lvl3pPr marL="914126" indent="0">
              <a:buNone/>
              <a:defRPr sz="1600"/>
            </a:lvl3pPr>
            <a:lvl4pPr marL="1371189" indent="0">
              <a:buNone/>
              <a:defRPr sz="1400"/>
            </a:lvl4pPr>
            <a:lvl5pPr marL="1828251" indent="0">
              <a:buNone/>
              <a:defRPr sz="1400"/>
            </a:lvl5pPr>
            <a:lvl6pPr marL="2285314" indent="0">
              <a:buNone/>
              <a:defRPr sz="1400"/>
            </a:lvl6pPr>
            <a:lvl7pPr marL="2742377" indent="0">
              <a:buNone/>
              <a:defRPr sz="1400"/>
            </a:lvl7pPr>
            <a:lvl8pPr marL="3199440" indent="0">
              <a:buNone/>
              <a:defRPr sz="1400"/>
            </a:lvl8pPr>
            <a:lvl9pPr marL="3656503" indent="0">
              <a:buNone/>
              <a:defRPr sz="1400"/>
            </a:lvl9pPr>
          </a:lstStyle>
          <a:p>
            <a:pPr lvl="0"/>
            <a:r>
              <a:rPr lang="en-US" dirty="0"/>
              <a:t>Click to edit Master text styles</a:t>
            </a:r>
          </a:p>
        </p:txBody>
      </p:sp>
    </p:spTree>
    <p:extLst>
      <p:ext uri="{BB962C8B-B14F-4D97-AF65-F5344CB8AC3E}">
        <p14:creationId xmlns:p14="http://schemas.microsoft.com/office/powerpoint/2010/main" val="42282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17611" y="609600"/>
            <a:ext cx="10463345" cy="609600"/>
          </a:xfrm>
        </p:spPr>
        <p:txBody>
          <a:bodyPr/>
          <a:lstStyle/>
          <a:p>
            <a:r>
              <a:rPr lang="en-US"/>
              <a:t>Click to edit Master title style</a:t>
            </a:r>
          </a:p>
        </p:txBody>
      </p:sp>
      <p:sp>
        <p:nvSpPr>
          <p:cNvPr id="3" name="Content Placeholder 2"/>
          <p:cNvSpPr>
            <a:spLocks noGrp="1"/>
          </p:cNvSpPr>
          <p:nvPr>
            <p:ph sz="half" idx="1"/>
          </p:nvPr>
        </p:nvSpPr>
        <p:spPr>
          <a:xfrm>
            <a:off x="2539338" y="1981200"/>
            <a:ext cx="4469236" cy="411480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1721" y="1981200"/>
            <a:ext cx="4469236" cy="4114800"/>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2"/>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0812" y="381000"/>
            <a:ext cx="981075"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0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2" y="274638"/>
            <a:ext cx="10437972"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3"/>
            <a:ext cx="538551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2" y="2174875"/>
            <a:ext cx="538551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1756" y="1535113"/>
            <a:ext cx="5387630"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0046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324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2540926" y="6254750"/>
            <a:ext cx="2234618" cy="457200"/>
          </a:xfrm>
          <a:prstGeom prst="rect">
            <a:avLst/>
          </a:prstGeom>
        </p:spPr>
        <p:txBody>
          <a:bodyPr/>
          <a:lstStyle>
            <a:lvl1pPr>
              <a:defRPr/>
            </a:lvl1pPr>
          </a:lstStyle>
          <a:p>
            <a:fld id="{FBDA3AE1-4360-4D5B-BDBC-656B872DD533}" type="datetime1">
              <a:rPr lang="en-US" smtClean="0"/>
              <a:t>10/28/2019</a:t>
            </a:fld>
            <a:endParaRPr lang="en-US" dirty="0"/>
          </a:p>
        </p:txBody>
      </p:sp>
      <p:sp>
        <p:nvSpPr>
          <p:cNvPr id="3" name="Rectangle 5"/>
          <p:cNvSpPr>
            <a:spLocks noGrp="1" noChangeArrowheads="1"/>
          </p:cNvSpPr>
          <p:nvPr>
            <p:ph type="ftr" sz="quarter" idx="11"/>
          </p:nvPr>
        </p:nvSpPr>
        <p:spPr>
          <a:xfrm>
            <a:off x="5073917" y="6254750"/>
            <a:ext cx="4067702" cy="457200"/>
          </a:xfrm>
          <a:prstGeom prst="rect">
            <a:avLst/>
          </a:prstGeom>
        </p:spPr>
        <p:txBody>
          <a:bodyPr/>
          <a:lstStyle>
            <a:lvl1pPr>
              <a:defRPr/>
            </a:lvl1pPr>
          </a:lstStyle>
          <a:p>
            <a:endParaRPr lang="en-US" dirty="0"/>
          </a:p>
        </p:txBody>
      </p:sp>
      <p:sp>
        <p:nvSpPr>
          <p:cNvPr id="4" name="Rectangle 6"/>
          <p:cNvSpPr>
            <a:spLocks noGrp="1" noChangeArrowheads="1"/>
          </p:cNvSpPr>
          <p:nvPr>
            <p:ph type="sldNum" sz="quarter" idx="12"/>
          </p:nvPr>
        </p:nvSpPr>
        <p:spPr>
          <a:xfrm>
            <a:off x="9454275" y="6248400"/>
            <a:ext cx="2234618" cy="457200"/>
          </a:xfrm>
          <a:prstGeom prst="rect">
            <a:avLst/>
          </a:prstGeom>
        </p:spPr>
        <p:txBody>
          <a:bodyPr/>
          <a:lstStyle>
            <a:lvl1pPr>
              <a:defRPr/>
            </a:lvl1pPr>
          </a:lstStyle>
          <a:p>
            <a:fld id="{34C99D79-8A4B-4031-B1E0-AF26F8EDF2BC}" type="slidenum">
              <a:rPr lang="en-US" smtClean="0"/>
              <a:t>‹#›</a:t>
            </a:fld>
            <a:endParaRPr lang="en-US" dirty="0"/>
          </a:p>
        </p:txBody>
      </p:sp>
    </p:spTree>
    <p:extLst>
      <p:ext uri="{BB962C8B-B14F-4D97-AF65-F5344CB8AC3E}">
        <p14:creationId xmlns:p14="http://schemas.microsoft.com/office/powerpoint/2010/main" val="3100663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7612" y="273050"/>
            <a:ext cx="3401870" cy="1162050"/>
          </a:xfrm>
        </p:spPr>
        <p:txBody>
          <a:bodyPr anchor="b"/>
          <a:lstStyle>
            <a:lvl1pPr algn="l">
              <a:defRPr sz="1999" b="1"/>
            </a:lvl1pPr>
          </a:lstStyle>
          <a:p>
            <a:r>
              <a:rPr lang="en-US" dirty="0"/>
              <a:t>Click to edit Master title style</a:t>
            </a:r>
          </a:p>
        </p:txBody>
      </p:sp>
      <p:sp>
        <p:nvSpPr>
          <p:cNvPr id="3" name="Content Placeholder 2"/>
          <p:cNvSpPr>
            <a:spLocks noGrp="1"/>
          </p:cNvSpPr>
          <p:nvPr>
            <p:ph idx="1"/>
          </p:nvPr>
        </p:nvSpPr>
        <p:spPr>
          <a:xfrm>
            <a:off x="4765492" y="273054"/>
            <a:ext cx="6813892"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7612" y="1435103"/>
            <a:ext cx="3401870"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2540926" y="6254750"/>
            <a:ext cx="2234618" cy="457200"/>
          </a:xfrm>
          <a:prstGeom prst="rect">
            <a:avLst/>
          </a:prstGeom>
        </p:spPr>
        <p:txBody>
          <a:bodyPr/>
          <a:lstStyle>
            <a:lvl1pPr>
              <a:defRPr/>
            </a:lvl1pPr>
          </a:lstStyle>
          <a:p>
            <a:fld id="{20990708-46A4-4851-883E-8DFB8939107E}" type="datetime1">
              <a:rPr lang="en-US" smtClean="0"/>
              <a:t>10/28/2019</a:t>
            </a:fld>
            <a:endParaRPr lang="en-US" dirty="0"/>
          </a:p>
        </p:txBody>
      </p:sp>
      <p:sp>
        <p:nvSpPr>
          <p:cNvPr id="6" name="Footer Placeholder 5"/>
          <p:cNvSpPr>
            <a:spLocks noGrp="1" noChangeArrowheads="1"/>
          </p:cNvSpPr>
          <p:nvPr>
            <p:ph type="ftr" sz="quarter" idx="11"/>
          </p:nvPr>
        </p:nvSpPr>
        <p:spPr>
          <a:xfrm>
            <a:off x="5073917" y="6254750"/>
            <a:ext cx="4067702" cy="457200"/>
          </a:xfrm>
          <a:prstGeom prst="rect">
            <a:avLst/>
          </a:prstGeom>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9454275" y="6248400"/>
            <a:ext cx="2234618" cy="457200"/>
          </a:xfrm>
          <a:prstGeom prst="rect">
            <a:avLst/>
          </a:prstGeom>
        </p:spPr>
        <p:txBody>
          <a:bodyPr/>
          <a:lstStyle>
            <a:lvl1pPr>
              <a:defRPr/>
            </a:lvl1pPr>
          </a:lstStyle>
          <a:p>
            <a:fld id="{34C99D79-8A4B-4031-B1E0-AF26F8EDF2BC}" type="slidenum">
              <a:rPr lang="en-US" smtClean="0"/>
              <a:t>‹#›</a:t>
            </a:fld>
            <a:endParaRPr lang="en-US" dirty="0"/>
          </a:p>
        </p:txBody>
      </p:sp>
    </p:spTree>
    <p:extLst>
      <p:ext uri="{BB962C8B-B14F-4D97-AF65-F5344CB8AC3E}">
        <p14:creationId xmlns:p14="http://schemas.microsoft.com/office/powerpoint/2010/main" val="1596297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pPr lvl="0"/>
            <a:r>
              <a:rPr lang="en-US" noProof="0" dirty="0"/>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2540926" y="6254750"/>
            <a:ext cx="2234618" cy="457200"/>
          </a:xfrm>
          <a:prstGeom prst="rect">
            <a:avLst/>
          </a:prstGeom>
        </p:spPr>
        <p:txBody>
          <a:bodyPr/>
          <a:lstStyle>
            <a:lvl1pPr>
              <a:defRPr/>
            </a:lvl1pPr>
          </a:lstStyle>
          <a:p>
            <a:fld id="{AE88EFFC-86AE-4294-A319-CAFC2651994B}" type="datetime1">
              <a:rPr lang="en-US" smtClean="0"/>
              <a:t>10/28/2019</a:t>
            </a:fld>
            <a:endParaRPr lang="en-US" dirty="0"/>
          </a:p>
        </p:txBody>
      </p:sp>
      <p:sp>
        <p:nvSpPr>
          <p:cNvPr id="6" name="Footer Placeholder 5"/>
          <p:cNvSpPr>
            <a:spLocks noGrp="1" noChangeArrowheads="1"/>
          </p:cNvSpPr>
          <p:nvPr>
            <p:ph type="ftr" sz="quarter" idx="11"/>
          </p:nvPr>
        </p:nvSpPr>
        <p:spPr>
          <a:xfrm>
            <a:off x="5073917" y="6254750"/>
            <a:ext cx="4067702" cy="457200"/>
          </a:xfrm>
          <a:prstGeom prst="rect">
            <a:avLst/>
          </a:prstGeom>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9454275" y="6248400"/>
            <a:ext cx="2234618" cy="457200"/>
          </a:xfrm>
          <a:prstGeom prst="rect">
            <a:avLst/>
          </a:prstGeom>
        </p:spPr>
        <p:txBody>
          <a:bodyPr/>
          <a:lstStyle>
            <a:lvl1pPr>
              <a:defRPr/>
            </a:lvl1pPr>
          </a:lstStyle>
          <a:p>
            <a:fld id="{34C99D79-8A4B-4031-B1E0-AF26F8EDF2BC}"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235725" y="228600"/>
            <a:ext cx="1204513" cy="1169039"/>
          </a:xfrm>
          <a:prstGeom prst="rect">
            <a:avLst/>
          </a:prstGeom>
        </p:spPr>
      </p:pic>
    </p:spTree>
    <p:extLst>
      <p:ext uri="{BB962C8B-B14F-4D97-AF65-F5344CB8AC3E}">
        <p14:creationId xmlns:p14="http://schemas.microsoft.com/office/powerpoint/2010/main" val="136454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2540926" y="6254750"/>
            <a:ext cx="2234618" cy="457200"/>
          </a:xfrm>
          <a:prstGeom prst="rect">
            <a:avLst/>
          </a:prstGeom>
        </p:spPr>
        <p:txBody>
          <a:bodyPr/>
          <a:lstStyle>
            <a:lvl1pPr>
              <a:defRPr/>
            </a:lvl1pPr>
          </a:lstStyle>
          <a:p>
            <a:fld id="{EDCEAB04-7709-4C1E-A61A-74684A0170FC}" type="datetime1">
              <a:rPr lang="en-US" smtClean="0"/>
              <a:t>10/28/2019</a:t>
            </a:fld>
            <a:endParaRPr lang="en-US" dirty="0"/>
          </a:p>
        </p:txBody>
      </p:sp>
      <p:sp>
        <p:nvSpPr>
          <p:cNvPr id="6" name="Footer Placeholder 5"/>
          <p:cNvSpPr>
            <a:spLocks noGrp="1" noChangeArrowheads="1"/>
          </p:cNvSpPr>
          <p:nvPr>
            <p:ph type="ftr" sz="quarter" idx="11"/>
          </p:nvPr>
        </p:nvSpPr>
        <p:spPr>
          <a:xfrm>
            <a:off x="5073917" y="6254750"/>
            <a:ext cx="4067702" cy="457200"/>
          </a:xfrm>
          <a:prstGeom prst="rect">
            <a:avLst/>
          </a:prstGeom>
        </p:spPr>
        <p:txBody>
          <a:bodyPr/>
          <a:lstStyle>
            <a:lvl1pPr>
              <a:defRPr/>
            </a:lvl1pPr>
          </a:lstStyle>
          <a:p>
            <a:endParaRPr lang="en-US" dirty="0"/>
          </a:p>
        </p:txBody>
      </p:sp>
      <p:sp>
        <p:nvSpPr>
          <p:cNvPr id="7" name="Slide Number Placeholder 6"/>
          <p:cNvSpPr>
            <a:spLocks noGrp="1" noChangeArrowheads="1"/>
          </p:cNvSpPr>
          <p:nvPr>
            <p:ph type="sldNum" sz="quarter" idx="12"/>
          </p:nvPr>
        </p:nvSpPr>
        <p:spPr>
          <a:xfrm>
            <a:off x="9454275" y="6248400"/>
            <a:ext cx="2234618" cy="457200"/>
          </a:xfrm>
          <a:prstGeom prst="rect">
            <a:avLst/>
          </a:prstGeom>
        </p:spPr>
        <p:txBody>
          <a:bodyPr/>
          <a:lstStyle>
            <a:lvl1pPr>
              <a:defRPr/>
            </a:lvl1pPr>
          </a:lstStyle>
          <a:p>
            <a:fld id="{34C99D79-8A4B-4031-B1E0-AF26F8EDF2BC}" type="slidenum">
              <a:rPr lang="en-US" smtClean="0"/>
              <a:t>‹#›</a:t>
            </a:fld>
            <a:endParaRPr lang="en-US" dirty="0"/>
          </a:p>
        </p:txBody>
      </p:sp>
    </p:spTree>
    <p:extLst>
      <p:ext uri="{BB962C8B-B14F-4D97-AF65-F5344CB8AC3E}">
        <p14:creationId xmlns:p14="http://schemas.microsoft.com/office/powerpoint/2010/main" val="143246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1217612" y="609600"/>
            <a:ext cx="1046334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608013" y="1600200"/>
            <a:ext cx="11090406"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9" name="Rectangle 8"/>
          <p:cNvSpPr/>
          <p:nvPr userDrawn="1"/>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userDrawn="1"/>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2"/>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55575" y="457009"/>
            <a:ext cx="904875"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5458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1" fontAlgn="base" hangingPunct="1">
        <a:spcBef>
          <a:spcPct val="0"/>
        </a:spcBef>
        <a:spcAft>
          <a:spcPct val="0"/>
        </a:spcAft>
        <a:defRPr sz="4400" b="1">
          <a:solidFill>
            <a:schemeClr val="tx2"/>
          </a:solidFill>
          <a:latin typeface="+mj-lt"/>
          <a:ea typeface="MS PGothic" pitchFamily="34" charset="-128"/>
          <a:cs typeface="+mj-cs"/>
        </a:defRPr>
      </a:lvl1pPr>
      <a:lvl2pPr algn="ctr" rtl="0" eaLnBrk="1" fontAlgn="base" hangingPunct="1">
        <a:spcBef>
          <a:spcPct val="0"/>
        </a:spcBef>
        <a:spcAft>
          <a:spcPct val="0"/>
        </a:spcAft>
        <a:defRPr sz="3999">
          <a:solidFill>
            <a:schemeClr val="tx2"/>
          </a:solidFill>
          <a:latin typeface="Arial" charset="0"/>
          <a:ea typeface="MS PGothic" pitchFamily="34" charset="-128"/>
        </a:defRPr>
      </a:lvl2pPr>
      <a:lvl3pPr algn="ctr" rtl="0" eaLnBrk="1" fontAlgn="base" hangingPunct="1">
        <a:spcBef>
          <a:spcPct val="0"/>
        </a:spcBef>
        <a:spcAft>
          <a:spcPct val="0"/>
        </a:spcAft>
        <a:defRPr sz="3999">
          <a:solidFill>
            <a:schemeClr val="tx2"/>
          </a:solidFill>
          <a:latin typeface="Arial" charset="0"/>
          <a:ea typeface="MS PGothic" pitchFamily="34" charset="-128"/>
        </a:defRPr>
      </a:lvl3pPr>
      <a:lvl4pPr algn="ctr" rtl="0" eaLnBrk="1" fontAlgn="base" hangingPunct="1">
        <a:spcBef>
          <a:spcPct val="0"/>
        </a:spcBef>
        <a:spcAft>
          <a:spcPct val="0"/>
        </a:spcAft>
        <a:defRPr sz="3999">
          <a:solidFill>
            <a:schemeClr val="tx2"/>
          </a:solidFill>
          <a:latin typeface="Arial" charset="0"/>
          <a:ea typeface="MS PGothic" pitchFamily="34" charset="-128"/>
        </a:defRPr>
      </a:lvl4pPr>
      <a:lvl5pPr algn="ctr" rtl="0" eaLnBrk="1" fontAlgn="base" hangingPunct="1">
        <a:spcBef>
          <a:spcPct val="0"/>
        </a:spcBef>
        <a:spcAft>
          <a:spcPct val="0"/>
        </a:spcAft>
        <a:defRPr sz="3999">
          <a:solidFill>
            <a:schemeClr val="tx2"/>
          </a:solidFill>
          <a:latin typeface="Arial" charset="0"/>
          <a:ea typeface="MS PGothic" pitchFamily="34" charset="-128"/>
        </a:defRPr>
      </a:lvl5pPr>
      <a:lvl6pPr marL="457063" algn="ctr" rtl="0" eaLnBrk="1" fontAlgn="base" hangingPunct="1">
        <a:spcBef>
          <a:spcPct val="0"/>
        </a:spcBef>
        <a:spcAft>
          <a:spcPct val="0"/>
        </a:spcAft>
        <a:defRPr sz="4399">
          <a:solidFill>
            <a:schemeClr val="tx2"/>
          </a:solidFill>
          <a:latin typeface="Arial" charset="0"/>
        </a:defRPr>
      </a:lvl6pPr>
      <a:lvl7pPr marL="914126" algn="ctr" rtl="0" eaLnBrk="1" fontAlgn="base" hangingPunct="1">
        <a:spcBef>
          <a:spcPct val="0"/>
        </a:spcBef>
        <a:spcAft>
          <a:spcPct val="0"/>
        </a:spcAft>
        <a:defRPr sz="4399">
          <a:solidFill>
            <a:schemeClr val="tx2"/>
          </a:solidFill>
          <a:latin typeface="Arial" charset="0"/>
        </a:defRPr>
      </a:lvl7pPr>
      <a:lvl8pPr marL="1371189" algn="ctr" rtl="0" eaLnBrk="1" fontAlgn="base" hangingPunct="1">
        <a:spcBef>
          <a:spcPct val="0"/>
        </a:spcBef>
        <a:spcAft>
          <a:spcPct val="0"/>
        </a:spcAft>
        <a:defRPr sz="4399">
          <a:solidFill>
            <a:schemeClr val="tx2"/>
          </a:solidFill>
          <a:latin typeface="Arial" charset="0"/>
        </a:defRPr>
      </a:lvl8pPr>
      <a:lvl9pPr marL="1828251" algn="ctr" rtl="0" eaLnBrk="1" fontAlgn="base" hangingPunct="1">
        <a:spcBef>
          <a:spcPct val="0"/>
        </a:spcBef>
        <a:spcAft>
          <a:spcPct val="0"/>
        </a:spcAft>
        <a:defRPr sz="4399">
          <a:solidFill>
            <a:schemeClr val="tx2"/>
          </a:solidFill>
          <a:latin typeface="Arial" charset="0"/>
        </a:defRPr>
      </a:lvl9pPr>
    </p:titleStyle>
    <p:bodyStyle>
      <a:lvl1pPr marL="342797" indent="-342797" algn="l" rtl="0" eaLnBrk="1" fontAlgn="base" hangingPunct="1">
        <a:spcBef>
          <a:spcPct val="20000"/>
        </a:spcBef>
        <a:spcAft>
          <a:spcPct val="0"/>
        </a:spcAft>
        <a:buChar char="•"/>
        <a:defRPr sz="3200">
          <a:solidFill>
            <a:schemeClr val="tx1"/>
          </a:solidFill>
          <a:latin typeface="+mn-lt"/>
          <a:ea typeface="MS PGothic" pitchFamily="34" charset="-128"/>
          <a:cs typeface="+mn-cs"/>
        </a:defRPr>
      </a:lvl1pPr>
      <a:lvl2pPr marL="742727" indent="-285664" algn="l" rtl="0" eaLnBrk="1" fontAlgn="base" hangingPunct="1">
        <a:spcBef>
          <a:spcPct val="20000"/>
        </a:spcBef>
        <a:spcAft>
          <a:spcPct val="0"/>
        </a:spcAft>
        <a:buChar char="–"/>
        <a:defRPr sz="2800">
          <a:solidFill>
            <a:schemeClr val="tx1"/>
          </a:solidFill>
          <a:latin typeface="+mn-lt"/>
          <a:ea typeface="MS PGothic" pitchFamily="34" charset="-128"/>
        </a:defRPr>
      </a:lvl2pPr>
      <a:lvl3pPr marL="1142657" indent="-228531" algn="l" rtl="0" eaLnBrk="1" fontAlgn="base" hangingPunct="1">
        <a:spcBef>
          <a:spcPct val="20000"/>
        </a:spcBef>
        <a:spcAft>
          <a:spcPct val="0"/>
        </a:spcAft>
        <a:buChar char="•"/>
        <a:defRPr sz="2399">
          <a:solidFill>
            <a:schemeClr val="tx1"/>
          </a:solidFill>
          <a:latin typeface="+mn-lt"/>
          <a:ea typeface="MS PGothic" pitchFamily="34" charset="-128"/>
        </a:defRPr>
      </a:lvl3pPr>
      <a:lvl4pPr marL="1599720" indent="-228531" algn="l" rtl="0" eaLnBrk="1" fontAlgn="base" hangingPunct="1">
        <a:spcBef>
          <a:spcPct val="20000"/>
        </a:spcBef>
        <a:spcAft>
          <a:spcPct val="0"/>
        </a:spcAft>
        <a:buChar char="–"/>
        <a:defRPr sz="1999">
          <a:solidFill>
            <a:schemeClr val="tx1"/>
          </a:solidFill>
          <a:latin typeface="+mn-lt"/>
          <a:ea typeface="MS PGothic" pitchFamily="34" charset="-128"/>
        </a:defRPr>
      </a:lvl4pPr>
      <a:lvl5pPr marL="2056783" indent="-228531" algn="l" rtl="0" eaLnBrk="1" fontAlgn="base" hangingPunct="1">
        <a:spcBef>
          <a:spcPct val="20000"/>
        </a:spcBef>
        <a:spcAft>
          <a:spcPct val="0"/>
        </a:spcAft>
        <a:buChar char="»"/>
        <a:defRPr sz="1999">
          <a:solidFill>
            <a:schemeClr val="tx1"/>
          </a:solidFill>
          <a:latin typeface="+mn-lt"/>
          <a:ea typeface="MS PGothic" pitchFamily="34" charset="-128"/>
        </a:defRPr>
      </a:lvl5pPr>
      <a:lvl6pPr marL="2513846" indent="-228531" algn="l" rtl="0" eaLnBrk="1" fontAlgn="base" hangingPunct="1">
        <a:spcBef>
          <a:spcPct val="20000"/>
        </a:spcBef>
        <a:spcAft>
          <a:spcPct val="0"/>
        </a:spcAft>
        <a:buChar char="»"/>
        <a:defRPr sz="1999">
          <a:solidFill>
            <a:schemeClr val="tx1"/>
          </a:solidFill>
          <a:latin typeface="+mn-lt"/>
        </a:defRPr>
      </a:lvl6pPr>
      <a:lvl7pPr marL="2970908" indent="-228531" algn="l" rtl="0" eaLnBrk="1" fontAlgn="base" hangingPunct="1">
        <a:spcBef>
          <a:spcPct val="20000"/>
        </a:spcBef>
        <a:spcAft>
          <a:spcPct val="0"/>
        </a:spcAft>
        <a:buChar char="»"/>
        <a:defRPr sz="1999">
          <a:solidFill>
            <a:schemeClr val="tx1"/>
          </a:solidFill>
          <a:latin typeface="+mn-lt"/>
        </a:defRPr>
      </a:lvl7pPr>
      <a:lvl8pPr marL="3427971" indent="-228531" algn="l" rtl="0" eaLnBrk="1" fontAlgn="base" hangingPunct="1">
        <a:spcBef>
          <a:spcPct val="20000"/>
        </a:spcBef>
        <a:spcAft>
          <a:spcPct val="0"/>
        </a:spcAft>
        <a:buChar char="»"/>
        <a:defRPr sz="1999">
          <a:solidFill>
            <a:schemeClr val="tx1"/>
          </a:solidFill>
          <a:latin typeface="+mn-lt"/>
        </a:defRPr>
      </a:lvl8pPr>
      <a:lvl9pPr marL="3885034" indent="-228531" algn="l" rtl="0" eaLnBrk="1" fontAlgn="base" hangingPunct="1">
        <a:spcBef>
          <a:spcPct val="20000"/>
        </a:spcBef>
        <a:spcAft>
          <a:spcPct val="0"/>
        </a:spcAft>
        <a:buChar char="»"/>
        <a:defRPr sz="1999">
          <a:solidFill>
            <a:schemeClr val="tx1"/>
          </a:solidFill>
          <a:latin typeface="+mn-lt"/>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ca.gov/ls/nu/he/wellness.asp"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cde.ca.gov/ls/nu/nsdcs.asp"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hyperlink" Target="mailto:hreed@cde.ca.gov"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hyperlink" Target="mailto:mdanzik@cde.ca.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1065212" y="914400"/>
            <a:ext cx="10591800" cy="1985644"/>
          </a:xfrm>
        </p:spPr>
        <p:txBody>
          <a:bodyPr>
            <a:noAutofit/>
          </a:bodyPr>
          <a:lstStyle/>
          <a:p>
            <a:r>
              <a:rPr lang="en-US" altLang="en-US" sz="4000" dirty="0">
                <a:solidFill>
                  <a:schemeClr val="tx2">
                    <a:lumMod val="75000"/>
                  </a:schemeClr>
                </a:solidFill>
              </a:rPr>
              <a:t>Breaking Down the </a:t>
            </a:r>
            <a:br>
              <a:rPr lang="en-US" altLang="en-US" sz="4000" dirty="0">
                <a:solidFill>
                  <a:schemeClr val="tx2">
                    <a:lumMod val="75000"/>
                  </a:schemeClr>
                </a:solidFill>
              </a:rPr>
            </a:br>
            <a:r>
              <a:rPr lang="en-US" altLang="en-US" sz="4000" dirty="0">
                <a:solidFill>
                  <a:schemeClr val="tx2">
                    <a:lumMod val="75000"/>
                  </a:schemeClr>
                </a:solidFill>
              </a:rPr>
              <a:t>Wellness Policy Triennial Assessment into Bite-Sized Pieces</a:t>
            </a:r>
          </a:p>
        </p:txBody>
      </p:sp>
      <p:sp>
        <p:nvSpPr>
          <p:cNvPr id="3" name="Subtitle 2"/>
          <p:cNvSpPr>
            <a:spLocks noGrp="1"/>
          </p:cNvSpPr>
          <p:nvPr>
            <p:ph type="subTitle" idx="1"/>
          </p:nvPr>
        </p:nvSpPr>
        <p:spPr>
          <a:xfrm>
            <a:off x="5027612" y="3124200"/>
            <a:ext cx="6096000" cy="2590800"/>
          </a:xfrm>
          <a:ln>
            <a:noFill/>
          </a:ln>
          <a:extLst>
            <a:ext uri="{91240B29-F687-4F45-9708-019B960494DF}">
              <a14:hiddenLine xmlns:a14="http://schemas.microsoft.com/office/drawing/2010/main" w="9525">
                <a:solidFill>
                  <a:schemeClr val="tx1"/>
                </a:solidFill>
                <a:miter lim="800000"/>
                <a:headEnd/>
                <a:tailEnd/>
              </a14:hiddenLine>
            </a:ext>
          </a:extLst>
        </p:spPr>
        <p:style>
          <a:lnRef idx="2">
            <a:schemeClr val="dk1"/>
          </a:lnRef>
          <a:fillRef idx="1">
            <a:schemeClr val="lt1"/>
          </a:fillRef>
          <a:effectRef idx="0">
            <a:schemeClr val="dk1"/>
          </a:effectRef>
          <a:fontRef idx="minor">
            <a:schemeClr val="dk1"/>
          </a:fontRef>
        </p:style>
        <p:txBody>
          <a:bodyPr/>
          <a:lstStyle/>
          <a:p>
            <a:pPr>
              <a:defRPr/>
            </a:pPr>
            <a:r>
              <a:rPr lang="en-US" sz="2800" b="1" dirty="0"/>
              <a:t>Mike </a:t>
            </a:r>
            <a:r>
              <a:rPr lang="en-US" sz="2800" b="1" dirty="0" err="1"/>
              <a:t>Danzik</a:t>
            </a:r>
            <a:r>
              <a:rPr lang="en-US" sz="2800" b="1" dirty="0"/>
              <a:t> and Heather Reed</a:t>
            </a:r>
          </a:p>
          <a:p>
            <a:pPr>
              <a:defRPr/>
            </a:pPr>
            <a:r>
              <a:rPr lang="en-US" sz="2800" dirty="0"/>
              <a:t>Nutrition Education Consultants</a:t>
            </a:r>
          </a:p>
          <a:p>
            <a:pPr>
              <a:defRPr/>
            </a:pPr>
            <a:r>
              <a:rPr lang="en-US" sz="2800" dirty="0"/>
              <a:t>California Department of Education, Nutrition Services Division</a:t>
            </a:r>
          </a:p>
          <a:p>
            <a:pPr>
              <a:defRPr/>
            </a:pPr>
            <a:endParaRPr lang="en-US" sz="2800" dirty="0"/>
          </a:p>
          <a:p>
            <a:pPr>
              <a:defRPr/>
            </a:pPr>
            <a:r>
              <a:rPr lang="en-US" sz="2800" dirty="0"/>
              <a:t>2019 School Wellness Summit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12" y="3086100"/>
            <a:ext cx="3937000" cy="2628900"/>
          </a:xfrm>
          <a:prstGeom prst="rect">
            <a:avLst/>
          </a:prstGeom>
        </p:spPr>
      </p:pic>
    </p:spTree>
    <p:extLst>
      <p:ext uri="{BB962C8B-B14F-4D97-AF65-F5344CB8AC3E}">
        <p14:creationId xmlns:p14="http://schemas.microsoft.com/office/powerpoint/2010/main" val="32084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47800"/>
            <a:ext cx="10591800" cy="4724400"/>
          </a:xfrm>
        </p:spPr>
        <p:txBody>
          <a:bodyPr/>
          <a:lstStyle/>
          <a:p>
            <a:pPr marL="0" indent="0">
              <a:buNone/>
            </a:pPr>
            <a:r>
              <a:rPr lang="en-US" b="1" dirty="0"/>
              <a:t>Required as part of the Administrative Review</a:t>
            </a:r>
          </a:p>
          <a:p>
            <a:pPr marL="0" indent="0">
              <a:buNone/>
            </a:pPr>
            <a:endParaRPr lang="en-US" dirty="0"/>
          </a:p>
          <a:p>
            <a:pPr marL="0" indent="0">
              <a:buNone/>
            </a:pPr>
            <a:r>
              <a:rPr lang="en-US" b="1" dirty="0"/>
              <a:t>Question 1006:</a:t>
            </a:r>
          </a:p>
          <a:p>
            <a:pPr marL="0" indent="0">
              <a:buNone/>
            </a:pPr>
            <a:r>
              <a:rPr lang="en-US" dirty="0"/>
              <a:t>How does the public know about the results of the most recent assessment on the implementation of the Local School Wellness Policy? </a:t>
            </a:r>
          </a:p>
          <a:p>
            <a:pPr marL="0" indent="0">
              <a:buNone/>
            </a:pPr>
            <a:r>
              <a:rPr lang="en-US" dirty="0"/>
              <a:t>Provide supporting documentation.</a:t>
            </a:r>
          </a:p>
          <a:p>
            <a:pPr marL="0" indent="0">
              <a:buNone/>
            </a:pPr>
            <a:endParaRPr lang="en-US" dirty="0"/>
          </a:p>
          <a:p>
            <a:endParaRPr lang="en-US" dirty="0"/>
          </a:p>
          <a:p>
            <a:endParaRPr lang="en-US" sz="28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Why Complete a TEA?</a:t>
            </a:r>
          </a:p>
        </p:txBody>
      </p:sp>
    </p:spTree>
    <p:extLst>
      <p:ext uri="{BB962C8B-B14F-4D97-AF65-F5344CB8AC3E}">
        <p14:creationId xmlns:p14="http://schemas.microsoft.com/office/powerpoint/2010/main" val="111470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47800"/>
            <a:ext cx="10591800" cy="4724400"/>
          </a:xfrm>
        </p:spPr>
        <p:txBody>
          <a:bodyPr/>
          <a:lstStyle/>
          <a:p>
            <a:pPr marL="0" indent="0" algn="ctr">
              <a:buNone/>
            </a:pPr>
            <a:r>
              <a:rPr lang="en-US" b="1" dirty="0"/>
              <a:t>District LSWP review and evaluation</a:t>
            </a:r>
          </a:p>
          <a:p>
            <a:pPr marL="0" indent="0">
              <a:buNone/>
            </a:pPr>
            <a:endParaRPr lang="en-US" dirty="0"/>
          </a:p>
          <a:p>
            <a:endParaRPr lang="en-US" sz="28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Why Complete a TEA?</a:t>
            </a:r>
          </a:p>
        </p:txBody>
      </p:sp>
      <p:pic>
        <p:nvPicPr>
          <p:cNvPr id="13" name="Picture 12">
            <a:extLst>
              <a:ext uri="{FF2B5EF4-FFF2-40B4-BE49-F238E27FC236}">
                <a16:creationId xmlns:a16="http://schemas.microsoft.com/office/drawing/2014/main" id="{1FBA0A83-8511-4BFA-BD73-151D5940B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762" y="2032000"/>
            <a:ext cx="6210300" cy="4140200"/>
          </a:xfrm>
          <a:prstGeom prst="rect">
            <a:avLst/>
          </a:prstGeom>
        </p:spPr>
      </p:pic>
    </p:spTree>
    <p:extLst>
      <p:ext uri="{BB962C8B-B14F-4D97-AF65-F5344CB8AC3E}">
        <p14:creationId xmlns:p14="http://schemas.microsoft.com/office/powerpoint/2010/main" val="154839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812" y="1676400"/>
            <a:ext cx="7924800" cy="4724400"/>
          </a:xfrm>
        </p:spPr>
        <p:txBody>
          <a:bodyPr/>
          <a:lstStyle/>
          <a:p>
            <a:pPr marL="971413" lvl="1" indent="-514350">
              <a:buFont typeface="+mj-lt"/>
              <a:buAutoNum type="arabicPeriod"/>
            </a:pPr>
            <a:r>
              <a:rPr lang="en-US" sz="3200" dirty="0"/>
              <a:t>Compare to a model policy</a:t>
            </a:r>
          </a:p>
          <a:p>
            <a:pPr marL="971413" lvl="1" indent="-514350">
              <a:buFont typeface="+mj-lt"/>
              <a:buAutoNum type="arabicPeriod"/>
            </a:pPr>
            <a:r>
              <a:rPr lang="en-US" sz="3200" dirty="0"/>
              <a:t>Describe your progress toward reaching the goals of your district’s LSWP</a:t>
            </a:r>
          </a:p>
          <a:p>
            <a:pPr marL="971413" lvl="1" indent="-514350">
              <a:buFont typeface="+mj-lt"/>
              <a:buAutoNum type="arabicPeriod"/>
            </a:pPr>
            <a:r>
              <a:rPr lang="en-US" sz="3200" dirty="0"/>
              <a:t>Describe your progress toward compliance with your district’s LSWP</a:t>
            </a:r>
          </a:p>
          <a:p>
            <a:pPr marL="971413" lvl="1" indent="-514350">
              <a:buFont typeface="+mj-lt"/>
              <a:buAutoNum type="arabicPeriod"/>
            </a:pPr>
            <a:r>
              <a:rPr lang="en-US" sz="3200" dirty="0"/>
              <a:t>Report results and update policy</a:t>
            </a:r>
          </a:p>
          <a:p>
            <a:endParaRPr lang="en-US" sz="2800" dirty="0"/>
          </a:p>
        </p:txBody>
      </p:sp>
      <p:sp>
        <p:nvSpPr>
          <p:cNvPr id="2" name="Title 1"/>
          <p:cNvSpPr>
            <a:spLocks noGrp="1"/>
          </p:cNvSpPr>
          <p:nvPr>
            <p:ph type="title"/>
          </p:nvPr>
        </p:nvSpPr>
        <p:spPr>
          <a:xfrm>
            <a:off x="1370012" y="228600"/>
            <a:ext cx="10591801" cy="1295400"/>
          </a:xfrm>
          <a:solidFill>
            <a:schemeClr val="accent4">
              <a:lumMod val="40000"/>
              <a:lumOff val="60000"/>
            </a:schemeClr>
          </a:solidFill>
        </p:spPr>
        <p:txBody>
          <a:bodyPr/>
          <a:lstStyle/>
          <a:p>
            <a:r>
              <a:rPr lang="en-US" dirty="0"/>
              <a:t>Requirements for the </a:t>
            </a:r>
            <a:br>
              <a:rPr lang="en-US" dirty="0"/>
            </a:br>
            <a:r>
              <a:rPr lang="en-US" dirty="0"/>
              <a:t>Triennial Assessment</a:t>
            </a:r>
          </a:p>
        </p:txBody>
      </p:sp>
      <p:pic>
        <p:nvPicPr>
          <p:cNvPr id="4" name="Picture 3" descr="paper with a rating scale of exception checked by pen" title="Rating Sca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9939" y="2133600"/>
            <a:ext cx="3174439" cy="2112445"/>
          </a:xfrm>
          <a:prstGeom prst="rect">
            <a:avLst/>
          </a:prstGeom>
        </p:spPr>
      </p:pic>
    </p:spTree>
    <p:extLst>
      <p:ext uri="{BB962C8B-B14F-4D97-AF65-F5344CB8AC3E}">
        <p14:creationId xmlns:p14="http://schemas.microsoft.com/office/powerpoint/2010/main" val="232189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371600"/>
            <a:ext cx="11125201" cy="4724400"/>
          </a:xfrm>
        </p:spPr>
        <p:txBody>
          <a:bodyPr/>
          <a:lstStyle/>
          <a:p>
            <a:endParaRPr lang="en-US" b="1" dirty="0"/>
          </a:p>
          <a:p>
            <a:endParaRPr lang="en-US" sz="2800" dirty="0"/>
          </a:p>
        </p:txBody>
      </p:sp>
      <p:sp>
        <p:nvSpPr>
          <p:cNvPr id="2" name="Title 1"/>
          <p:cNvSpPr>
            <a:spLocks noGrp="1"/>
          </p:cNvSpPr>
          <p:nvPr>
            <p:ph type="title"/>
          </p:nvPr>
        </p:nvSpPr>
        <p:spPr>
          <a:xfrm>
            <a:off x="1751012" y="152400"/>
            <a:ext cx="9829800" cy="1600200"/>
          </a:xfrm>
          <a:solidFill>
            <a:schemeClr val="accent4">
              <a:lumMod val="40000"/>
              <a:lumOff val="60000"/>
            </a:schemeClr>
          </a:solidFill>
        </p:spPr>
        <p:txBody>
          <a:bodyPr/>
          <a:lstStyle/>
          <a:p>
            <a:pPr algn="l"/>
            <a:r>
              <a:rPr lang="en-US" dirty="0"/>
              <a:t>1. Compare Your Policy to </a:t>
            </a:r>
            <a:br>
              <a:rPr lang="en-US" dirty="0"/>
            </a:br>
            <a:r>
              <a:rPr lang="en-US" dirty="0"/>
              <a:t>     a Model Policy</a:t>
            </a:r>
          </a:p>
        </p:txBody>
      </p:sp>
      <p:sp>
        <p:nvSpPr>
          <p:cNvPr id="6" name="Content Placeholder 2"/>
          <p:cNvSpPr txBox="1">
            <a:spLocks/>
          </p:cNvSpPr>
          <p:nvPr/>
        </p:nvSpPr>
        <p:spPr bwMode="auto">
          <a:xfrm>
            <a:off x="531811" y="2209800"/>
            <a:ext cx="11049001"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797" indent="-342797" algn="l" rtl="0" eaLnBrk="1" fontAlgn="base" hangingPunct="1">
              <a:spcBef>
                <a:spcPts val="600"/>
              </a:spcBef>
              <a:spcAft>
                <a:spcPts val="1200"/>
              </a:spcAft>
              <a:buChar char="•"/>
              <a:defRPr sz="3200">
                <a:solidFill>
                  <a:schemeClr val="tx1"/>
                </a:solidFill>
                <a:latin typeface="+mn-lt"/>
                <a:ea typeface="MS PGothic" pitchFamily="34" charset="-128"/>
                <a:cs typeface="+mn-cs"/>
              </a:defRPr>
            </a:lvl1pPr>
            <a:lvl2pPr marL="742727" indent="-285664" algn="l" rtl="0" eaLnBrk="1" fontAlgn="base" hangingPunct="1">
              <a:spcBef>
                <a:spcPts val="600"/>
              </a:spcBef>
              <a:spcAft>
                <a:spcPts val="1200"/>
              </a:spcAft>
              <a:buChar char="–"/>
              <a:defRPr sz="2800">
                <a:solidFill>
                  <a:schemeClr val="tx1"/>
                </a:solidFill>
                <a:latin typeface="+mn-lt"/>
                <a:ea typeface="MS PGothic" pitchFamily="34" charset="-128"/>
              </a:defRPr>
            </a:lvl2pPr>
            <a:lvl3pPr marL="1142657" indent="-228531" algn="l" rtl="0" eaLnBrk="1" fontAlgn="base" hangingPunct="1">
              <a:spcBef>
                <a:spcPts val="600"/>
              </a:spcBef>
              <a:spcAft>
                <a:spcPts val="1200"/>
              </a:spcAft>
              <a:buChar char="•"/>
              <a:defRPr sz="2400">
                <a:solidFill>
                  <a:schemeClr val="tx1"/>
                </a:solidFill>
                <a:latin typeface="+mn-lt"/>
                <a:ea typeface="MS PGothic" pitchFamily="34" charset="-128"/>
              </a:defRPr>
            </a:lvl3pPr>
            <a:lvl4pPr marL="1599720" indent="-228531" algn="l" rtl="0" eaLnBrk="1" fontAlgn="base" hangingPunct="1">
              <a:spcBef>
                <a:spcPts val="600"/>
              </a:spcBef>
              <a:spcAft>
                <a:spcPts val="1200"/>
              </a:spcAft>
              <a:buChar char="–"/>
              <a:defRPr sz="2400">
                <a:solidFill>
                  <a:schemeClr val="tx1"/>
                </a:solidFill>
                <a:latin typeface="+mn-lt"/>
                <a:ea typeface="MS PGothic" pitchFamily="34" charset="-128"/>
              </a:defRPr>
            </a:lvl4pPr>
            <a:lvl5pPr marL="2056783" indent="-228531" algn="l" rtl="0" eaLnBrk="1" fontAlgn="base" hangingPunct="1">
              <a:spcBef>
                <a:spcPts val="600"/>
              </a:spcBef>
              <a:spcAft>
                <a:spcPts val="1200"/>
              </a:spcAft>
              <a:buChar char="»"/>
              <a:defRPr sz="2400">
                <a:solidFill>
                  <a:schemeClr val="tx1"/>
                </a:solidFill>
                <a:latin typeface="+mn-lt"/>
                <a:ea typeface="MS PGothic" pitchFamily="34" charset="-128"/>
              </a:defRPr>
            </a:lvl5pPr>
            <a:lvl6pPr marL="2513846" indent="-228531" algn="l" rtl="0" eaLnBrk="1" fontAlgn="base" hangingPunct="1">
              <a:spcBef>
                <a:spcPct val="20000"/>
              </a:spcBef>
              <a:spcAft>
                <a:spcPct val="0"/>
              </a:spcAft>
              <a:buChar char="»"/>
              <a:defRPr sz="1999">
                <a:solidFill>
                  <a:schemeClr val="tx1"/>
                </a:solidFill>
                <a:latin typeface="+mn-lt"/>
              </a:defRPr>
            </a:lvl6pPr>
            <a:lvl7pPr marL="2970908" indent="-228531" algn="l" rtl="0" eaLnBrk="1" fontAlgn="base" hangingPunct="1">
              <a:spcBef>
                <a:spcPct val="20000"/>
              </a:spcBef>
              <a:spcAft>
                <a:spcPct val="0"/>
              </a:spcAft>
              <a:buChar char="»"/>
              <a:defRPr sz="1999">
                <a:solidFill>
                  <a:schemeClr val="tx1"/>
                </a:solidFill>
                <a:latin typeface="+mn-lt"/>
              </a:defRPr>
            </a:lvl7pPr>
            <a:lvl8pPr marL="3427971" indent="-228531" algn="l" rtl="0" eaLnBrk="1" fontAlgn="base" hangingPunct="1">
              <a:spcBef>
                <a:spcPct val="20000"/>
              </a:spcBef>
              <a:spcAft>
                <a:spcPct val="0"/>
              </a:spcAft>
              <a:buChar char="»"/>
              <a:defRPr sz="1999">
                <a:solidFill>
                  <a:schemeClr val="tx1"/>
                </a:solidFill>
                <a:latin typeface="+mn-lt"/>
              </a:defRPr>
            </a:lvl8pPr>
            <a:lvl9pPr marL="3885034" indent="-228531" algn="l" rtl="0" eaLnBrk="1" fontAlgn="base" hangingPunct="1">
              <a:spcBef>
                <a:spcPct val="20000"/>
              </a:spcBef>
              <a:spcAft>
                <a:spcPct val="0"/>
              </a:spcAft>
              <a:buChar char="»"/>
              <a:defRPr sz="1999">
                <a:solidFill>
                  <a:schemeClr val="tx1"/>
                </a:solidFill>
                <a:latin typeface="+mn-lt"/>
              </a:defRPr>
            </a:lvl9pPr>
          </a:lstStyle>
          <a:p>
            <a:pPr defTabSz="914400"/>
            <a:r>
              <a:rPr lang="en-US" kern="0" dirty="0"/>
              <a:t>Ensure that the policy meets the minimum requirements</a:t>
            </a:r>
          </a:p>
          <a:p>
            <a:pPr defTabSz="914400"/>
            <a:r>
              <a:rPr lang="en-US" kern="0" dirty="0"/>
              <a:t>Select a model policy and tool to document comparison</a:t>
            </a:r>
          </a:p>
          <a:p>
            <a:pPr defTabSz="914400"/>
            <a:r>
              <a:rPr lang="en-US" kern="0" dirty="0"/>
              <a:t>Use information to inform planning process and track progress in strengthening the policy </a:t>
            </a:r>
          </a:p>
          <a:p>
            <a:pPr defTabSz="914400"/>
            <a:endParaRPr lang="en-US" sz="2800" kern="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23212" y="4271682"/>
            <a:ext cx="3200400" cy="1993583"/>
          </a:xfrm>
          <a:prstGeom prst="rect">
            <a:avLst/>
          </a:prstGeom>
        </p:spPr>
      </p:pic>
      <p:sp>
        <p:nvSpPr>
          <p:cNvPr id="7" name="TextBox 6" descr="does your local school wellness policy measure up?" title="Handout"/>
          <p:cNvSpPr txBox="1"/>
          <p:nvPr/>
        </p:nvSpPr>
        <p:spPr>
          <a:xfrm>
            <a:off x="135775" y="5967863"/>
            <a:ext cx="11383028" cy="58477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Lucida Sans Unicode"/>
                <a:ea typeface="+mn-ea"/>
                <a:cs typeface="+mn-cs"/>
              </a:rPr>
              <a:t>Handout-Does Your Wellness Policy Measure</a:t>
            </a:r>
            <a:r>
              <a:rPr kumimoji="0" lang="en-US" sz="3200" b="0" i="0" u="none" strike="noStrike" kern="1200" cap="none" spc="0" normalizeH="0" noProof="0" dirty="0">
                <a:ln>
                  <a:noFill/>
                </a:ln>
                <a:solidFill>
                  <a:prstClr val="white"/>
                </a:solidFill>
                <a:effectLst/>
                <a:uLnTx/>
                <a:uFillTx/>
                <a:latin typeface="Lucida Sans Unicode"/>
                <a:ea typeface="+mn-ea"/>
                <a:cs typeface="+mn-cs"/>
              </a:rPr>
              <a:t> Up?</a:t>
            </a:r>
            <a:r>
              <a:rPr kumimoji="0" lang="en-US" sz="3200" b="0" i="0" u="none" strike="noStrike" kern="1200" cap="none" spc="0" normalizeH="0" baseline="0" noProof="0" dirty="0">
                <a:ln>
                  <a:noFill/>
                </a:ln>
                <a:solidFill>
                  <a:prstClr val="white"/>
                </a:solidFill>
                <a:effectLst/>
                <a:uLnTx/>
                <a:uFillTx/>
                <a:latin typeface="Lucida Sans Unicode"/>
                <a:ea typeface="+mn-ea"/>
                <a:cs typeface="+mn-cs"/>
              </a:rPr>
              <a:t> </a:t>
            </a:r>
          </a:p>
        </p:txBody>
      </p:sp>
    </p:spTree>
    <p:extLst>
      <p:ext uri="{BB962C8B-B14F-4D97-AF65-F5344CB8AC3E}">
        <p14:creationId xmlns:p14="http://schemas.microsoft.com/office/powerpoint/2010/main" val="104250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5212" y="2133600"/>
            <a:ext cx="10515601" cy="3886200"/>
          </a:xfrm>
        </p:spPr>
        <p:txBody>
          <a:bodyPr/>
          <a:lstStyle/>
          <a:p>
            <a:r>
              <a:rPr lang="en-US" b="1" dirty="0"/>
              <a:t>Audience discussion</a:t>
            </a:r>
          </a:p>
        </p:txBody>
      </p:sp>
      <p:sp>
        <p:nvSpPr>
          <p:cNvPr id="2" name="Title 1"/>
          <p:cNvSpPr>
            <a:spLocks noGrp="1"/>
          </p:cNvSpPr>
          <p:nvPr>
            <p:ph type="title"/>
          </p:nvPr>
        </p:nvSpPr>
        <p:spPr>
          <a:xfrm>
            <a:off x="1674812" y="304800"/>
            <a:ext cx="10182599" cy="1295400"/>
          </a:xfrm>
          <a:solidFill>
            <a:schemeClr val="accent4">
              <a:lumMod val="40000"/>
              <a:lumOff val="60000"/>
            </a:schemeClr>
          </a:solidFill>
        </p:spPr>
        <p:txBody>
          <a:bodyPr/>
          <a:lstStyle/>
          <a:p>
            <a:r>
              <a:rPr lang="en-US" dirty="0"/>
              <a:t>What Does the term “Model Policy” </a:t>
            </a:r>
            <a:br>
              <a:rPr lang="en-US" dirty="0"/>
            </a:br>
            <a:r>
              <a:rPr lang="en-US" dirty="0"/>
              <a:t>Mean to You?</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2212" y="2889437"/>
            <a:ext cx="4572000" cy="3152775"/>
          </a:xfrm>
          <a:prstGeom prst="rect">
            <a:avLst/>
          </a:prstGeom>
        </p:spPr>
      </p:pic>
    </p:spTree>
    <p:extLst>
      <p:ext uri="{BB962C8B-B14F-4D97-AF65-F5344CB8AC3E}">
        <p14:creationId xmlns:p14="http://schemas.microsoft.com/office/powerpoint/2010/main" val="13013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371600"/>
            <a:ext cx="11125201" cy="4724400"/>
          </a:xfrm>
        </p:spPr>
        <p:txBody>
          <a:bodyPr/>
          <a:lstStyle/>
          <a:p>
            <a:r>
              <a:rPr lang="en-US" b="1" dirty="0"/>
              <a:t>California School Boards Association (CSBA) Model Policy</a:t>
            </a:r>
          </a:p>
          <a:p>
            <a:endParaRPr lang="en-US" b="1" dirty="0"/>
          </a:p>
          <a:p>
            <a:r>
              <a:rPr lang="en-US" b="1" dirty="0"/>
              <a:t>Alliance for a Healthier Generation</a:t>
            </a:r>
          </a:p>
        </p:txBody>
      </p:sp>
      <p:sp>
        <p:nvSpPr>
          <p:cNvPr id="2" name="Title 1"/>
          <p:cNvSpPr>
            <a:spLocks noGrp="1"/>
          </p:cNvSpPr>
          <p:nvPr>
            <p:ph type="title"/>
          </p:nvPr>
        </p:nvSpPr>
        <p:spPr>
          <a:xfrm>
            <a:off x="1674812" y="304800"/>
            <a:ext cx="10182599" cy="914400"/>
          </a:xfrm>
          <a:solidFill>
            <a:schemeClr val="accent4">
              <a:lumMod val="40000"/>
              <a:lumOff val="60000"/>
            </a:schemeClr>
          </a:solidFill>
        </p:spPr>
        <p:txBody>
          <a:bodyPr/>
          <a:lstStyle/>
          <a:p>
            <a:r>
              <a:rPr lang="en-US" dirty="0"/>
              <a:t>Examples of Model Policies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011" y="3981450"/>
            <a:ext cx="3833999" cy="1917000"/>
          </a:xfrm>
          <a:prstGeom prst="rect">
            <a:avLst/>
          </a:prstGeom>
        </p:spPr>
      </p:pic>
    </p:spTree>
    <p:extLst>
      <p:ext uri="{BB962C8B-B14F-4D97-AF65-F5344CB8AC3E}">
        <p14:creationId xmlns:p14="http://schemas.microsoft.com/office/powerpoint/2010/main" val="348040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371600"/>
            <a:ext cx="11125201" cy="5029200"/>
          </a:xfrm>
        </p:spPr>
        <p:txBody>
          <a:bodyPr/>
          <a:lstStyle/>
          <a:p>
            <a:r>
              <a:rPr lang="en-US" b="1" dirty="0"/>
              <a:t>Review how each of the model policies addresses:</a:t>
            </a:r>
          </a:p>
          <a:p>
            <a:pPr lvl="1"/>
            <a:r>
              <a:rPr lang="en-US" b="1" dirty="0"/>
              <a:t> the requirement of guidelines for all competitive foods and beverages (sold or given away)</a:t>
            </a:r>
          </a:p>
          <a:p>
            <a:r>
              <a:rPr lang="en-US" b="1" dirty="0"/>
              <a:t>We will share out</a:t>
            </a:r>
          </a:p>
          <a:p>
            <a:endParaRPr lang="en-US" sz="36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Activity: Compare Model Policies</a:t>
            </a:r>
          </a:p>
        </p:txBody>
      </p:sp>
      <p:sp>
        <p:nvSpPr>
          <p:cNvPr id="5" name="TextBox 4" descr="does your local school wellness policy measure up?" title="Handout"/>
          <p:cNvSpPr txBox="1"/>
          <p:nvPr/>
        </p:nvSpPr>
        <p:spPr>
          <a:xfrm>
            <a:off x="1827212" y="5511225"/>
            <a:ext cx="8382000" cy="58477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Lucida Sans Unicode"/>
                <a:ea typeface="+mn-ea"/>
                <a:cs typeface="+mn-cs"/>
              </a:rPr>
              <a:t>Handouts-Excerpts</a:t>
            </a:r>
            <a:r>
              <a:rPr kumimoji="0" lang="en-US" sz="3200" b="0" i="0" u="none" strike="noStrike" kern="1200" cap="none" spc="0" normalizeH="0" noProof="0" dirty="0">
                <a:ln>
                  <a:noFill/>
                </a:ln>
                <a:solidFill>
                  <a:prstClr val="white"/>
                </a:solidFill>
                <a:effectLst/>
                <a:uLnTx/>
                <a:uFillTx/>
                <a:latin typeface="Lucida Sans Unicode"/>
                <a:ea typeface="+mn-ea"/>
                <a:cs typeface="+mn-cs"/>
              </a:rPr>
              <a:t> from Model Policies</a:t>
            </a:r>
            <a:r>
              <a:rPr kumimoji="0" lang="en-US" sz="3200" b="0" i="0" u="none" strike="noStrike" kern="1200" cap="none" spc="0" normalizeH="0" baseline="0" noProof="0" dirty="0">
                <a:ln>
                  <a:noFill/>
                </a:ln>
                <a:solidFill>
                  <a:prstClr val="white"/>
                </a:solidFill>
                <a:effectLst/>
                <a:uLnTx/>
                <a:uFillTx/>
                <a:latin typeface="Lucida Sans Unicode"/>
                <a:ea typeface="+mn-ea"/>
                <a:cs typeface="+mn-cs"/>
              </a:rPr>
              <a:t> </a:t>
            </a:r>
          </a:p>
        </p:txBody>
      </p:sp>
      <p:pic>
        <p:nvPicPr>
          <p:cNvPr id="6" name="Picture 5" descr="photo of girl in banana suit holding up fresh banana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28012" y="3497266"/>
            <a:ext cx="2611986" cy="1749499"/>
          </a:xfrm>
          <a:prstGeom prst="rect">
            <a:avLst/>
          </a:prstGeom>
        </p:spPr>
      </p:pic>
    </p:spTree>
    <p:extLst>
      <p:ext uri="{BB962C8B-B14F-4D97-AF65-F5344CB8AC3E}">
        <p14:creationId xmlns:p14="http://schemas.microsoft.com/office/powerpoint/2010/main" val="305460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371600"/>
            <a:ext cx="11125201" cy="4724400"/>
          </a:xfrm>
        </p:spPr>
        <p:txBody>
          <a:bodyPr/>
          <a:lstStyle/>
          <a:p>
            <a:endParaRPr lang="en-US" b="1" dirty="0"/>
          </a:p>
          <a:p>
            <a:r>
              <a:rPr lang="en-US" b="1" dirty="0"/>
              <a:t>Online tool</a:t>
            </a:r>
          </a:p>
          <a:p>
            <a:endParaRPr lang="en-US" sz="2800" dirty="0"/>
          </a:p>
        </p:txBody>
      </p:sp>
      <p:sp>
        <p:nvSpPr>
          <p:cNvPr id="2" name="Title 1"/>
          <p:cNvSpPr>
            <a:spLocks noGrp="1"/>
          </p:cNvSpPr>
          <p:nvPr>
            <p:ph type="title"/>
          </p:nvPr>
        </p:nvSpPr>
        <p:spPr>
          <a:xfrm>
            <a:off x="1370012" y="228600"/>
            <a:ext cx="10972800" cy="1600200"/>
          </a:xfrm>
          <a:solidFill>
            <a:schemeClr val="accent4">
              <a:lumMod val="40000"/>
              <a:lumOff val="60000"/>
            </a:schemeClr>
          </a:solidFill>
        </p:spPr>
        <p:txBody>
          <a:bodyPr/>
          <a:lstStyle/>
          <a:p>
            <a:r>
              <a:rPr lang="en-US" dirty="0"/>
              <a:t>Recommended Comparison Tool: </a:t>
            </a:r>
            <a:r>
              <a:rPr lang="en-US" dirty="0" err="1"/>
              <a:t>WellSAT</a:t>
            </a:r>
            <a:r>
              <a:rPr lang="en-US" dirty="0"/>
              <a:t> 3.0</a:t>
            </a:r>
          </a:p>
        </p:txBody>
      </p:sp>
      <p:pic>
        <p:nvPicPr>
          <p:cNvPr id="4" name="Picture 3"/>
          <p:cNvPicPr>
            <a:picLocks noChangeAspect="1"/>
          </p:cNvPicPr>
          <p:nvPr/>
        </p:nvPicPr>
        <p:blipFill rotWithShape="1">
          <a:blip r:embed="rId3"/>
          <a:srcRect l="25184" t="1334" r="25887" b="-1334"/>
          <a:stretch/>
        </p:blipFill>
        <p:spPr>
          <a:xfrm>
            <a:off x="5256212" y="2644373"/>
            <a:ext cx="5181600" cy="2671911"/>
          </a:xfrm>
          <a:prstGeom prst="rect">
            <a:avLst/>
          </a:prstGeom>
        </p:spPr>
      </p:pic>
      <p:pic>
        <p:nvPicPr>
          <p:cNvPr id="7" name="Picture 6" descr="screenshot of the WellSAT 3.0 web page including the tabs that say about the Well Sat, Coding Tips, Using Your Scores, Resources and&#10;New!! Wells Sat 3.0 reflects the USDA final frule ofr local wellness policies." title="WellSAT web page screen shot"/>
          <p:cNvPicPr>
            <a:picLocks noChangeAspect="1"/>
          </p:cNvPicPr>
          <p:nvPr/>
        </p:nvPicPr>
        <p:blipFill rotWithShape="1">
          <a:blip r:embed="rId4"/>
          <a:srcRect r="55452"/>
          <a:stretch/>
        </p:blipFill>
        <p:spPr>
          <a:xfrm>
            <a:off x="684212" y="2819400"/>
            <a:ext cx="4026741" cy="2964817"/>
          </a:xfrm>
          <a:prstGeom prst="rect">
            <a:avLst/>
          </a:prstGeom>
        </p:spPr>
      </p:pic>
    </p:spTree>
    <p:extLst>
      <p:ext uri="{BB962C8B-B14F-4D97-AF65-F5344CB8AC3E}">
        <p14:creationId xmlns:p14="http://schemas.microsoft.com/office/powerpoint/2010/main" val="2493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371600"/>
            <a:ext cx="11125201" cy="4724400"/>
          </a:xfrm>
        </p:spPr>
        <p:txBody>
          <a:bodyPr/>
          <a:lstStyle/>
          <a:p>
            <a:pPr marL="0" indent="0">
              <a:buNone/>
            </a:pPr>
            <a:r>
              <a:rPr lang="en-US" b="1" dirty="0"/>
              <a:t>Report has six sections plus overall score</a:t>
            </a:r>
          </a:p>
          <a:p>
            <a:r>
              <a:rPr lang="en-US" dirty="0"/>
              <a:t>Each section has specific questions that provide guidance on how to score response </a:t>
            </a:r>
          </a:p>
          <a:p>
            <a:pPr lvl="1"/>
            <a:r>
              <a:rPr lang="en-US" sz="3200" dirty="0"/>
              <a:t>Ratings are from 0 to 2. </a:t>
            </a:r>
          </a:p>
          <a:p>
            <a:r>
              <a:rPr lang="en-US" dirty="0"/>
              <a:t>Policies rated on strength and comprehensiveness</a:t>
            </a:r>
          </a:p>
          <a:p>
            <a:r>
              <a:rPr lang="en-US" dirty="0"/>
              <a:t>Guidance to help strengthen policy</a:t>
            </a:r>
          </a:p>
        </p:txBody>
      </p:sp>
      <p:sp>
        <p:nvSpPr>
          <p:cNvPr id="2" name="Title 1"/>
          <p:cNvSpPr>
            <a:spLocks noGrp="1"/>
          </p:cNvSpPr>
          <p:nvPr>
            <p:ph type="title"/>
          </p:nvPr>
        </p:nvSpPr>
        <p:spPr>
          <a:solidFill>
            <a:schemeClr val="accent4">
              <a:lumMod val="40000"/>
              <a:lumOff val="60000"/>
            </a:schemeClr>
          </a:solidFill>
        </p:spPr>
        <p:txBody>
          <a:bodyPr/>
          <a:lstStyle/>
          <a:p>
            <a:r>
              <a:rPr lang="en-US" dirty="0" err="1"/>
              <a:t>WellSAT</a:t>
            </a:r>
            <a:r>
              <a:rPr lang="en-US" dirty="0"/>
              <a:t> Report </a:t>
            </a:r>
          </a:p>
        </p:txBody>
      </p:sp>
    </p:spTree>
    <p:extLst>
      <p:ext uri="{BB962C8B-B14F-4D97-AF65-F5344CB8AC3E}">
        <p14:creationId xmlns:p14="http://schemas.microsoft.com/office/powerpoint/2010/main" val="2151200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3" y="1371600"/>
            <a:ext cx="7315200" cy="4724400"/>
          </a:xfrm>
        </p:spPr>
        <p:txBody>
          <a:bodyPr/>
          <a:lstStyle/>
          <a:p>
            <a:r>
              <a:rPr lang="en-US" b="1" dirty="0"/>
              <a:t>Each of six sections individually rated for comprehensiveness and strength</a:t>
            </a:r>
          </a:p>
          <a:p>
            <a:r>
              <a:rPr lang="en-US" b="1" dirty="0"/>
              <a:t>The overall policy score: an average of all six sections</a:t>
            </a:r>
          </a:p>
          <a:p>
            <a:r>
              <a:rPr lang="en-US" b="1" dirty="0"/>
              <a:t>Assessment and guidance for implementation</a:t>
            </a:r>
          </a:p>
          <a:p>
            <a:endParaRPr lang="en-US" sz="36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Policy Score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0284" y="2133600"/>
            <a:ext cx="3411109" cy="2743200"/>
          </a:xfrm>
          <a:prstGeom prst="rect">
            <a:avLst/>
          </a:prstGeom>
        </p:spPr>
      </p:pic>
    </p:spTree>
    <p:extLst>
      <p:ext uri="{BB962C8B-B14F-4D97-AF65-F5344CB8AC3E}">
        <p14:creationId xmlns:p14="http://schemas.microsoft.com/office/powerpoint/2010/main" val="277849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6180" y="1413669"/>
            <a:ext cx="10503695" cy="4724400"/>
          </a:xfrm>
        </p:spPr>
        <p:txBody>
          <a:bodyPr/>
          <a:lstStyle/>
          <a:p>
            <a:pPr marL="0" indent="0">
              <a:buNone/>
            </a:pPr>
            <a:r>
              <a:rPr lang="en-US" sz="2800" b="1" dirty="0"/>
              <a:t>After this training, you will be able to:</a:t>
            </a:r>
            <a:endParaRPr lang="en-US" sz="2800" dirty="0">
              <a:solidFill>
                <a:srgbClr val="000000"/>
              </a:solidFill>
              <a:ea typeface="Times New Roman" panose="02020603050405020304" pitchFamily="18" charset="0"/>
              <a:cs typeface="Times New Roman" panose="02020603050405020304" pitchFamily="18" charset="0"/>
            </a:endParaRPr>
          </a:p>
          <a:p>
            <a:pPr>
              <a:tabLst>
                <a:tab pos="455737" algn="l"/>
              </a:tabLst>
            </a:pPr>
            <a:r>
              <a:rPr lang="en-US" sz="2800" dirty="0">
                <a:solidFill>
                  <a:srgbClr val="000000"/>
                </a:solidFill>
                <a:ea typeface="Times New Roman" panose="02020603050405020304" pitchFamily="18" charset="0"/>
                <a:cs typeface="Times New Roman" panose="02020603050405020304" pitchFamily="18" charset="0"/>
              </a:rPr>
              <a:t>Describe the requirements for the Triennial Assessment</a:t>
            </a:r>
          </a:p>
          <a:p>
            <a:pPr>
              <a:tabLst>
                <a:tab pos="455737" algn="l"/>
              </a:tabLst>
            </a:pPr>
            <a:r>
              <a:rPr lang="en-US" sz="2800" dirty="0">
                <a:solidFill>
                  <a:srgbClr val="000000"/>
                </a:solidFill>
                <a:ea typeface="Times New Roman" panose="02020603050405020304" pitchFamily="18" charset="0"/>
                <a:cs typeface="Times New Roman" panose="02020603050405020304" pitchFamily="18" charset="0"/>
              </a:rPr>
              <a:t>Practice completing the major components of the report</a:t>
            </a:r>
          </a:p>
          <a:p>
            <a:pPr>
              <a:tabLst>
                <a:tab pos="455737" algn="l"/>
              </a:tabLst>
            </a:pPr>
            <a:r>
              <a:rPr lang="en-US" sz="2800" dirty="0">
                <a:solidFill>
                  <a:srgbClr val="000000"/>
                </a:solidFill>
                <a:ea typeface="Times New Roman" panose="02020603050405020304" pitchFamily="18" charset="0"/>
                <a:cs typeface="Times New Roman" panose="02020603050405020304" pitchFamily="18" charset="0"/>
              </a:rPr>
              <a:t>Examine ways to leverage the triennial assessment to support your wellness efforts</a:t>
            </a:r>
          </a:p>
        </p:txBody>
      </p:sp>
      <p:sp>
        <p:nvSpPr>
          <p:cNvPr id="2" name="Title 1"/>
          <p:cNvSpPr>
            <a:spLocks noGrp="1"/>
          </p:cNvSpPr>
          <p:nvPr>
            <p:ph type="title"/>
          </p:nvPr>
        </p:nvSpPr>
        <p:spPr>
          <a:solidFill>
            <a:schemeClr val="accent4">
              <a:lumMod val="40000"/>
              <a:lumOff val="60000"/>
            </a:schemeClr>
          </a:solidFill>
        </p:spPr>
        <p:txBody>
          <a:bodyPr/>
          <a:lstStyle/>
          <a:p>
            <a:r>
              <a:rPr lang="en-US" dirty="0"/>
              <a:t>Training Objectives </a:t>
            </a:r>
          </a:p>
        </p:txBody>
      </p:sp>
      <p:pic>
        <p:nvPicPr>
          <p:cNvPr id="4" name="Picture 3" descr="are you ready written in large block letters with a question mark at the end" title="Are You Ready"/>
          <p:cNvPicPr>
            <a:picLocks noChangeAspect="1"/>
          </p:cNvPicPr>
          <p:nvPr/>
        </p:nvPicPr>
        <p:blipFill rotWithShape="1">
          <a:blip r:embed="rId3">
            <a:extLst>
              <a:ext uri="{28A0092B-C50C-407E-A947-70E740481C1C}">
                <a14:useLocalDpi xmlns:a14="http://schemas.microsoft.com/office/drawing/2010/main" val="0"/>
              </a:ext>
            </a:extLst>
          </a:blip>
          <a:srcRect t="5437" b="13328"/>
          <a:stretch/>
        </p:blipFill>
        <p:spPr>
          <a:xfrm>
            <a:off x="6468851" y="3886200"/>
            <a:ext cx="2957919" cy="2438400"/>
          </a:xfrm>
          <a:prstGeom prst="rect">
            <a:avLst/>
          </a:prstGeom>
        </p:spPr>
      </p:pic>
    </p:spTree>
    <p:extLst>
      <p:ext uri="{BB962C8B-B14F-4D97-AF65-F5344CB8AC3E}">
        <p14:creationId xmlns:p14="http://schemas.microsoft.com/office/powerpoint/2010/main" val="12877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371600"/>
            <a:ext cx="11125201" cy="4724400"/>
          </a:xfrm>
        </p:spPr>
        <p:txBody>
          <a:bodyPr/>
          <a:lstStyle/>
          <a:p>
            <a:r>
              <a:rPr lang="en-US" sz="3600" dirty="0"/>
              <a:t> </a:t>
            </a:r>
            <a:r>
              <a:rPr lang="en-US" dirty="0"/>
              <a:t>Using the Well SAT scorecard and guidance, score </a:t>
            </a:r>
            <a:r>
              <a:rPr lang="en-US" b="1" dirty="0"/>
              <a:t>your policy </a:t>
            </a:r>
            <a:r>
              <a:rPr lang="en-US" dirty="0"/>
              <a:t>for guidance on all competitive foods and beverages on campus, sold or given away</a:t>
            </a:r>
          </a:p>
        </p:txBody>
      </p:sp>
      <p:sp>
        <p:nvSpPr>
          <p:cNvPr id="2" name="Title 1"/>
          <p:cNvSpPr>
            <a:spLocks noGrp="1"/>
          </p:cNvSpPr>
          <p:nvPr>
            <p:ph type="title"/>
          </p:nvPr>
        </p:nvSpPr>
        <p:spPr>
          <a:solidFill>
            <a:schemeClr val="accent4">
              <a:lumMod val="40000"/>
              <a:lumOff val="60000"/>
            </a:schemeClr>
          </a:solidFill>
        </p:spPr>
        <p:txBody>
          <a:bodyPr/>
          <a:lstStyle/>
          <a:p>
            <a:r>
              <a:rPr lang="en-US" dirty="0"/>
              <a:t>Activity: Score Policy</a:t>
            </a:r>
          </a:p>
        </p:txBody>
      </p:sp>
      <p:sp>
        <p:nvSpPr>
          <p:cNvPr id="5" name="TextBox 4" descr="does your local school wellness policy measure up?" title="Handout"/>
          <p:cNvSpPr txBox="1"/>
          <p:nvPr/>
        </p:nvSpPr>
        <p:spPr>
          <a:xfrm>
            <a:off x="1446212" y="4343400"/>
            <a:ext cx="8333116" cy="1077218"/>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white"/>
                </a:solidFill>
                <a:latin typeface="Lucida Sans Unicode"/>
              </a:rPr>
              <a:t>Handout: Excerpts from </a:t>
            </a:r>
            <a:r>
              <a:rPr lang="en-US" sz="3200" dirty="0" err="1">
                <a:solidFill>
                  <a:prstClr val="white"/>
                </a:solidFill>
                <a:latin typeface="Lucida Sans Unicode"/>
              </a:rPr>
              <a:t>WellSAT</a:t>
            </a:r>
            <a:r>
              <a:rPr lang="en-US" sz="3200" dirty="0">
                <a:solidFill>
                  <a:prstClr val="white"/>
                </a:solidFill>
                <a:latin typeface="Lucida Sans Unicode"/>
              </a:rPr>
              <a:t> guidance and scoring sheet</a:t>
            </a:r>
            <a:r>
              <a:rPr kumimoji="0" lang="en-US" sz="3200" b="0" i="0" u="none" strike="noStrike" kern="1200" cap="none" spc="0" normalizeH="0" baseline="0" noProof="0" dirty="0">
                <a:ln>
                  <a:noFill/>
                </a:ln>
                <a:solidFill>
                  <a:prstClr val="white"/>
                </a:solidFill>
                <a:effectLst/>
                <a:uLnTx/>
                <a:uFillTx/>
                <a:latin typeface="Lucida Sans Unicode"/>
                <a:ea typeface="+mn-ea"/>
                <a:cs typeface="+mn-cs"/>
              </a:rPr>
              <a:t> </a:t>
            </a:r>
          </a:p>
        </p:txBody>
      </p:sp>
    </p:spTree>
    <p:extLst>
      <p:ext uri="{BB962C8B-B14F-4D97-AF65-F5344CB8AC3E}">
        <p14:creationId xmlns:p14="http://schemas.microsoft.com/office/powerpoint/2010/main" val="150907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371600"/>
            <a:ext cx="10591801" cy="4876800"/>
          </a:xfrm>
        </p:spPr>
        <p:txBody>
          <a:bodyPr/>
          <a:lstStyle/>
          <a:p>
            <a:pPr marL="0" indent="0" algn="ctr">
              <a:spcBef>
                <a:spcPts val="0"/>
              </a:spcBef>
              <a:buNone/>
            </a:pPr>
            <a:r>
              <a:rPr lang="en-US" b="1" dirty="0"/>
              <a:t>Measuring what you said you’d do</a:t>
            </a:r>
          </a:p>
          <a:p>
            <a:pPr marL="0" indent="0" algn="ctr">
              <a:spcBef>
                <a:spcPts val="0"/>
              </a:spcBef>
              <a:buNone/>
            </a:pPr>
            <a:r>
              <a:rPr lang="en-US" b="1" dirty="0"/>
              <a:t>= implementing your plan</a:t>
            </a:r>
          </a:p>
          <a:p>
            <a:pPr>
              <a:spcBef>
                <a:spcPts val="0"/>
              </a:spcBef>
            </a:pPr>
            <a:r>
              <a:rPr lang="en-US" dirty="0"/>
              <a:t>What efforts are contained within your policy documents?</a:t>
            </a:r>
          </a:p>
          <a:p>
            <a:pPr>
              <a:spcBef>
                <a:spcPts val="0"/>
              </a:spcBef>
            </a:pPr>
            <a:r>
              <a:rPr lang="en-US" dirty="0"/>
              <a:t>How are they scheduled to be accomplished?</a:t>
            </a:r>
          </a:p>
          <a:p>
            <a:pPr>
              <a:spcBef>
                <a:spcPts val="0"/>
              </a:spcBef>
            </a:pPr>
            <a:r>
              <a:rPr lang="en-US" dirty="0"/>
              <a:t>When will they be completed?</a:t>
            </a:r>
          </a:p>
          <a:p>
            <a:pPr>
              <a:spcBef>
                <a:spcPts val="0"/>
              </a:spcBef>
            </a:pPr>
            <a:r>
              <a:rPr lang="en-US" dirty="0"/>
              <a:t>Where will they be applied?</a:t>
            </a:r>
          </a:p>
          <a:p>
            <a:pPr>
              <a:spcBef>
                <a:spcPts val="0"/>
              </a:spcBef>
            </a:pPr>
            <a:r>
              <a:rPr lang="en-US" dirty="0"/>
              <a:t>By whom?</a:t>
            </a:r>
          </a:p>
        </p:txBody>
      </p:sp>
      <p:sp>
        <p:nvSpPr>
          <p:cNvPr id="2" name="Title 1"/>
          <p:cNvSpPr>
            <a:spLocks noGrp="1"/>
          </p:cNvSpPr>
          <p:nvPr>
            <p:ph type="title"/>
          </p:nvPr>
        </p:nvSpPr>
        <p:spPr>
          <a:solidFill>
            <a:schemeClr val="accent4">
              <a:lumMod val="40000"/>
              <a:lumOff val="60000"/>
            </a:schemeClr>
          </a:solidFill>
        </p:spPr>
        <p:txBody>
          <a:bodyPr/>
          <a:lstStyle/>
          <a:p>
            <a:r>
              <a:rPr lang="en-US" dirty="0"/>
              <a:t>2. Progress Toward Goals</a:t>
            </a:r>
          </a:p>
        </p:txBody>
      </p:sp>
    </p:spTree>
    <p:extLst>
      <p:ext uri="{BB962C8B-B14F-4D97-AF65-F5344CB8AC3E}">
        <p14:creationId xmlns:p14="http://schemas.microsoft.com/office/powerpoint/2010/main" val="75228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2CC11B-FC31-4DB5-9534-14396EBAB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7012" y="2407444"/>
            <a:ext cx="5417026" cy="3904773"/>
          </a:xfrm>
          <a:prstGeom prst="rect">
            <a:avLst/>
          </a:prstGeom>
        </p:spPr>
      </p:pic>
      <p:sp>
        <p:nvSpPr>
          <p:cNvPr id="3" name="Content Placeholder 2"/>
          <p:cNvSpPr>
            <a:spLocks noGrp="1"/>
          </p:cNvSpPr>
          <p:nvPr>
            <p:ph idx="1"/>
          </p:nvPr>
        </p:nvSpPr>
        <p:spPr>
          <a:xfrm>
            <a:off x="1370012" y="1371600"/>
            <a:ext cx="10591801" cy="4876800"/>
          </a:xfrm>
        </p:spPr>
        <p:txBody>
          <a:bodyPr/>
          <a:lstStyle/>
          <a:p>
            <a:pPr marL="0" indent="0" algn="ctr">
              <a:spcBef>
                <a:spcPts val="0"/>
              </a:spcBef>
              <a:buNone/>
            </a:pPr>
            <a:r>
              <a:rPr lang="en-US" b="1" dirty="0"/>
              <a:t>Measuring what you said you’d do</a:t>
            </a:r>
          </a:p>
          <a:p>
            <a:pPr marL="0" indent="0" algn="ctr">
              <a:spcBef>
                <a:spcPts val="0"/>
              </a:spcBef>
              <a:buNone/>
            </a:pPr>
            <a:r>
              <a:rPr lang="en-US" b="1" dirty="0"/>
              <a:t>= implementing your plan</a:t>
            </a:r>
            <a:endParaRPr lang="en-US" dirty="0"/>
          </a:p>
          <a:p>
            <a:endParaRPr lang="en-US" sz="36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2. Progress Toward Goals</a:t>
            </a:r>
          </a:p>
        </p:txBody>
      </p:sp>
    </p:spTree>
    <p:extLst>
      <p:ext uri="{BB962C8B-B14F-4D97-AF65-F5344CB8AC3E}">
        <p14:creationId xmlns:p14="http://schemas.microsoft.com/office/powerpoint/2010/main" val="40122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371600"/>
            <a:ext cx="10591801" cy="4724400"/>
          </a:xfrm>
        </p:spPr>
        <p:txBody>
          <a:bodyPr/>
          <a:lstStyle/>
          <a:p>
            <a:pPr marL="0" indent="0">
              <a:buNone/>
            </a:pPr>
            <a:endParaRPr lang="en-US" dirty="0"/>
          </a:p>
          <a:p>
            <a:endParaRPr lang="en-US" sz="36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3. Compliance with the Policy </a:t>
            </a:r>
          </a:p>
        </p:txBody>
      </p:sp>
      <p:sp>
        <p:nvSpPr>
          <p:cNvPr id="5" name="Content Placeholder 2">
            <a:extLst>
              <a:ext uri="{FF2B5EF4-FFF2-40B4-BE49-F238E27FC236}">
                <a16:creationId xmlns:a16="http://schemas.microsoft.com/office/drawing/2014/main" id="{BB404368-E5EB-4EFC-B121-064679B51BF1}"/>
              </a:ext>
            </a:extLst>
          </p:cNvPr>
          <p:cNvSpPr txBox="1">
            <a:spLocks/>
          </p:cNvSpPr>
          <p:nvPr/>
        </p:nvSpPr>
        <p:spPr bwMode="auto">
          <a:xfrm>
            <a:off x="1387474" y="1409700"/>
            <a:ext cx="1059180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797" indent="-342797" algn="l" rtl="0" eaLnBrk="1" fontAlgn="base" hangingPunct="1">
              <a:spcBef>
                <a:spcPts val="600"/>
              </a:spcBef>
              <a:spcAft>
                <a:spcPts val="1200"/>
              </a:spcAft>
              <a:buChar char="•"/>
              <a:defRPr sz="3200">
                <a:solidFill>
                  <a:schemeClr val="tx1"/>
                </a:solidFill>
                <a:latin typeface="+mn-lt"/>
                <a:ea typeface="MS PGothic" pitchFamily="34" charset="-128"/>
                <a:cs typeface="+mn-cs"/>
              </a:defRPr>
            </a:lvl1pPr>
            <a:lvl2pPr marL="742727" indent="-285664" algn="l" rtl="0" eaLnBrk="1" fontAlgn="base" hangingPunct="1">
              <a:spcBef>
                <a:spcPts val="600"/>
              </a:spcBef>
              <a:spcAft>
                <a:spcPts val="1200"/>
              </a:spcAft>
              <a:buChar char="–"/>
              <a:defRPr sz="2800">
                <a:solidFill>
                  <a:schemeClr val="tx1"/>
                </a:solidFill>
                <a:latin typeface="+mn-lt"/>
                <a:ea typeface="MS PGothic" pitchFamily="34" charset="-128"/>
              </a:defRPr>
            </a:lvl2pPr>
            <a:lvl3pPr marL="1142657" indent="-228531" algn="l" rtl="0" eaLnBrk="1" fontAlgn="base" hangingPunct="1">
              <a:spcBef>
                <a:spcPts val="600"/>
              </a:spcBef>
              <a:spcAft>
                <a:spcPts val="1200"/>
              </a:spcAft>
              <a:buChar char="•"/>
              <a:defRPr sz="2400">
                <a:solidFill>
                  <a:schemeClr val="tx1"/>
                </a:solidFill>
                <a:latin typeface="+mn-lt"/>
                <a:ea typeface="MS PGothic" pitchFamily="34" charset="-128"/>
              </a:defRPr>
            </a:lvl3pPr>
            <a:lvl4pPr marL="1599720" indent="-228531" algn="l" rtl="0" eaLnBrk="1" fontAlgn="base" hangingPunct="1">
              <a:spcBef>
                <a:spcPts val="600"/>
              </a:spcBef>
              <a:spcAft>
                <a:spcPts val="1200"/>
              </a:spcAft>
              <a:buChar char="–"/>
              <a:defRPr sz="2400">
                <a:solidFill>
                  <a:schemeClr val="tx1"/>
                </a:solidFill>
                <a:latin typeface="+mn-lt"/>
                <a:ea typeface="MS PGothic" pitchFamily="34" charset="-128"/>
              </a:defRPr>
            </a:lvl4pPr>
            <a:lvl5pPr marL="2056783" indent="-228531" algn="l" rtl="0" eaLnBrk="1" fontAlgn="base" hangingPunct="1">
              <a:spcBef>
                <a:spcPts val="600"/>
              </a:spcBef>
              <a:spcAft>
                <a:spcPts val="1200"/>
              </a:spcAft>
              <a:buChar char="»"/>
              <a:defRPr sz="2400">
                <a:solidFill>
                  <a:schemeClr val="tx1"/>
                </a:solidFill>
                <a:latin typeface="+mn-lt"/>
                <a:ea typeface="MS PGothic" pitchFamily="34" charset="-128"/>
              </a:defRPr>
            </a:lvl5pPr>
            <a:lvl6pPr marL="2513846" indent="-228531" algn="l" rtl="0" eaLnBrk="1" fontAlgn="base" hangingPunct="1">
              <a:spcBef>
                <a:spcPct val="20000"/>
              </a:spcBef>
              <a:spcAft>
                <a:spcPct val="0"/>
              </a:spcAft>
              <a:buChar char="»"/>
              <a:defRPr sz="1999">
                <a:solidFill>
                  <a:schemeClr val="tx1"/>
                </a:solidFill>
                <a:latin typeface="+mn-lt"/>
              </a:defRPr>
            </a:lvl6pPr>
            <a:lvl7pPr marL="2970908" indent="-228531" algn="l" rtl="0" eaLnBrk="1" fontAlgn="base" hangingPunct="1">
              <a:spcBef>
                <a:spcPct val="20000"/>
              </a:spcBef>
              <a:spcAft>
                <a:spcPct val="0"/>
              </a:spcAft>
              <a:buChar char="»"/>
              <a:defRPr sz="1999">
                <a:solidFill>
                  <a:schemeClr val="tx1"/>
                </a:solidFill>
                <a:latin typeface="+mn-lt"/>
              </a:defRPr>
            </a:lvl7pPr>
            <a:lvl8pPr marL="3427971" indent="-228531" algn="l" rtl="0" eaLnBrk="1" fontAlgn="base" hangingPunct="1">
              <a:spcBef>
                <a:spcPct val="20000"/>
              </a:spcBef>
              <a:spcAft>
                <a:spcPct val="0"/>
              </a:spcAft>
              <a:buChar char="»"/>
              <a:defRPr sz="1999">
                <a:solidFill>
                  <a:schemeClr val="tx1"/>
                </a:solidFill>
                <a:latin typeface="+mn-lt"/>
              </a:defRPr>
            </a:lvl8pPr>
            <a:lvl9pPr marL="3885034" indent="-228531" algn="l" rtl="0" eaLnBrk="1" fontAlgn="base" hangingPunct="1">
              <a:spcBef>
                <a:spcPct val="20000"/>
              </a:spcBef>
              <a:spcAft>
                <a:spcPct val="0"/>
              </a:spcAft>
              <a:buChar char="»"/>
              <a:defRPr sz="1999">
                <a:solidFill>
                  <a:schemeClr val="tx1"/>
                </a:solidFill>
                <a:latin typeface="+mn-lt"/>
              </a:defRPr>
            </a:lvl9pPr>
          </a:lstStyle>
          <a:p>
            <a:pPr marL="0" indent="0" algn="ctr" defTabSz="914400">
              <a:spcBef>
                <a:spcPts val="0"/>
              </a:spcBef>
              <a:buFontTx/>
              <a:buNone/>
            </a:pPr>
            <a:r>
              <a:rPr lang="en-US" b="1" kern="0" dirty="0"/>
              <a:t>Measuring how successful you are</a:t>
            </a:r>
          </a:p>
          <a:p>
            <a:pPr marL="0" indent="0" algn="ctr" defTabSz="914400">
              <a:spcBef>
                <a:spcPts val="0"/>
              </a:spcBef>
              <a:buFontTx/>
              <a:buNone/>
            </a:pPr>
            <a:r>
              <a:rPr lang="en-US" b="1" kern="0" dirty="0"/>
              <a:t>= evaluating what worked and what didn’t</a:t>
            </a:r>
          </a:p>
          <a:p>
            <a:pPr marL="0" indent="0" defTabSz="914400">
              <a:spcBef>
                <a:spcPts val="0"/>
              </a:spcBef>
              <a:buNone/>
            </a:pPr>
            <a:r>
              <a:rPr lang="en-US" kern="0" dirty="0"/>
              <a:t>Process evaluation:</a:t>
            </a:r>
          </a:p>
          <a:p>
            <a:pPr defTabSz="914400">
              <a:spcBef>
                <a:spcPts val="0"/>
              </a:spcBef>
            </a:pPr>
            <a:r>
              <a:rPr lang="en-US" kern="0" dirty="0"/>
              <a:t>What interventions were put into place? How? Who?</a:t>
            </a:r>
          </a:p>
          <a:p>
            <a:pPr defTabSz="914400">
              <a:spcBef>
                <a:spcPts val="0"/>
              </a:spcBef>
            </a:pPr>
            <a:r>
              <a:rPr lang="en-US" kern="0" dirty="0"/>
              <a:t>Buy-in achieved? Resistance? Approval? Who? Why? How was this addressed?</a:t>
            </a:r>
          </a:p>
          <a:p>
            <a:pPr defTabSz="914400">
              <a:spcBef>
                <a:spcPts val="0"/>
              </a:spcBef>
            </a:pPr>
            <a:r>
              <a:rPr lang="en-US" kern="0" dirty="0"/>
              <a:t>Were staff trained or educated to the right level?</a:t>
            </a:r>
          </a:p>
          <a:p>
            <a:pPr defTabSz="914400">
              <a:spcBef>
                <a:spcPts val="0"/>
              </a:spcBef>
            </a:pPr>
            <a:r>
              <a:rPr lang="en-US" kern="0" dirty="0"/>
              <a:t>Was there adequate support?</a:t>
            </a:r>
          </a:p>
          <a:p>
            <a:pPr marL="0" indent="0" defTabSz="914400">
              <a:spcBef>
                <a:spcPts val="0"/>
              </a:spcBef>
              <a:buNone/>
            </a:pPr>
            <a:endParaRPr lang="en-US" kern="0" dirty="0"/>
          </a:p>
        </p:txBody>
      </p:sp>
    </p:spTree>
    <p:extLst>
      <p:ext uri="{BB962C8B-B14F-4D97-AF65-F5344CB8AC3E}">
        <p14:creationId xmlns:p14="http://schemas.microsoft.com/office/powerpoint/2010/main" val="382682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371600"/>
            <a:ext cx="10591801" cy="4724400"/>
          </a:xfrm>
        </p:spPr>
        <p:txBody>
          <a:bodyPr/>
          <a:lstStyle/>
          <a:p>
            <a:pPr marL="0" indent="0">
              <a:buNone/>
            </a:pPr>
            <a:endParaRPr lang="en-US" dirty="0"/>
          </a:p>
          <a:p>
            <a:endParaRPr lang="en-US" sz="36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3. Compliance with the Policy </a:t>
            </a:r>
          </a:p>
        </p:txBody>
      </p:sp>
      <p:sp>
        <p:nvSpPr>
          <p:cNvPr id="5" name="Content Placeholder 2">
            <a:extLst>
              <a:ext uri="{FF2B5EF4-FFF2-40B4-BE49-F238E27FC236}">
                <a16:creationId xmlns:a16="http://schemas.microsoft.com/office/drawing/2014/main" id="{BB404368-E5EB-4EFC-B121-064679B51BF1}"/>
              </a:ext>
            </a:extLst>
          </p:cNvPr>
          <p:cNvSpPr txBox="1">
            <a:spLocks/>
          </p:cNvSpPr>
          <p:nvPr/>
        </p:nvSpPr>
        <p:spPr bwMode="auto">
          <a:xfrm>
            <a:off x="1387474" y="1409700"/>
            <a:ext cx="1059180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797" indent="-342797" algn="l" rtl="0" eaLnBrk="1" fontAlgn="base" hangingPunct="1">
              <a:spcBef>
                <a:spcPts val="600"/>
              </a:spcBef>
              <a:spcAft>
                <a:spcPts val="1200"/>
              </a:spcAft>
              <a:buChar char="•"/>
              <a:defRPr sz="3200">
                <a:solidFill>
                  <a:schemeClr val="tx1"/>
                </a:solidFill>
                <a:latin typeface="+mn-lt"/>
                <a:ea typeface="MS PGothic" pitchFamily="34" charset="-128"/>
                <a:cs typeface="+mn-cs"/>
              </a:defRPr>
            </a:lvl1pPr>
            <a:lvl2pPr marL="742727" indent="-285664" algn="l" rtl="0" eaLnBrk="1" fontAlgn="base" hangingPunct="1">
              <a:spcBef>
                <a:spcPts val="600"/>
              </a:spcBef>
              <a:spcAft>
                <a:spcPts val="1200"/>
              </a:spcAft>
              <a:buChar char="–"/>
              <a:defRPr sz="2800">
                <a:solidFill>
                  <a:schemeClr val="tx1"/>
                </a:solidFill>
                <a:latin typeface="+mn-lt"/>
                <a:ea typeface="MS PGothic" pitchFamily="34" charset="-128"/>
              </a:defRPr>
            </a:lvl2pPr>
            <a:lvl3pPr marL="1142657" indent="-228531" algn="l" rtl="0" eaLnBrk="1" fontAlgn="base" hangingPunct="1">
              <a:spcBef>
                <a:spcPts val="600"/>
              </a:spcBef>
              <a:spcAft>
                <a:spcPts val="1200"/>
              </a:spcAft>
              <a:buChar char="•"/>
              <a:defRPr sz="2400">
                <a:solidFill>
                  <a:schemeClr val="tx1"/>
                </a:solidFill>
                <a:latin typeface="+mn-lt"/>
                <a:ea typeface="MS PGothic" pitchFamily="34" charset="-128"/>
              </a:defRPr>
            </a:lvl3pPr>
            <a:lvl4pPr marL="1599720" indent="-228531" algn="l" rtl="0" eaLnBrk="1" fontAlgn="base" hangingPunct="1">
              <a:spcBef>
                <a:spcPts val="600"/>
              </a:spcBef>
              <a:spcAft>
                <a:spcPts val="1200"/>
              </a:spcAft>
              <a:buChar char="–"/>
              <a:defRPr sz="2400">
                <a:solidFill>
                  <a:schemeClr val="tx1"/>
                </a:solidFill>
                <a:latin typeface="+mn-lt"/>
                <a:ea typeface="MS PGothic" pitchFamily="34" charset="-128"/>
              </a:defRPr>
            </a:lvl4pPr>
            <a:lvl5pPr marL="2056783" indent="-228531" algn="l" rtl="0" eaLnBrk="1" fontAlgn="base" hangingPunct="1">
              <a:spcBef>
                <a:spcPts val="600"/>
              </a:spcBef>
              <a:spcAft>
                <a:spcPts val="1200"/>
              </a:spcAft>
              <a:buChar char="»"/>
              <a:defRPr sz="2400">
                <a:solidFill>
                  <a:schemeClr val="tx1"/>
                </a:solidFill>
                <a:latin typeface="+mn-lt"/>
                <a:ea typeface="MS PGothic" pitchFamily="34" charset="-128"/>
              </a:defRPr>
            </a:lvl5pPr>
            <a:lvl6pPr marL="2513846" indent="-228531" algn="l" rtl="0" eaLnBrk="1" fontAlgn="base" hangingPunct="1">
              <a:spcBef>
                <a:spcPct val="20000"/>
              </a:spcBef>
              <a:spcAft>
                <a:spcPct val="0"/>
              </a:spcAft>
              <a:buChar char="»"/>
              <a:defRPr sz="1999">
                <a:solidFill>
                  <a:schemeClr val="tx1"/>
                </a:solidFill>
                <a:latin typeface="+mn-lt"/>
              </a:defRPr>
            </a:lvl6pPr>
            <a:lvl7pPr marL="2970908" indent="-228531" algn="l" rtl="0" eaLnBrk="1" fontAlgn="base" hangingPunct="1">
              <a:spcBef>
                <a:spcPct val="20000"/>
              </a:spcBef>
              <a:spcAft>
                <a:spcPct val="0"/>
              </a:spcAft>
              <a:buChar char="»"/>
              <a:defRPr sz="1999">
                <a:solidFill>
                  <a:schemeClr val="tx1"/>
                </a:solidFill>
                <a:latin typeface="+mn-lt"/>
              </a:defRPr>
            </a:lvl7pPr>
            <a:lvl8pPr marL="3427971" indent="-228531" algn="l" rtl="0" eaLnBrk="1" fontAlgn="base" hangingPunct="1">
              <a:spcBef>
                <a:spcPct val="20000"/>
              </a:spcBef>
              <a:spcAft>
                <a:spcPct val="0"/>
              </a:spcAft>
              <a:buChar char="»"/>
              <a:defRPr sz="1999">
                <a:solidFill>
                  <a:schemeClr val="tx1"/>
                </a:solidFill>
                <a:latin typeface="+mn-lt"/>
              </a:defRPr>
            </a:lvl8pPr>
            <a:lvl9pPr marL="3885034" indent="-228531" algn="l" rtl="0" eaLnBrk="1" fontAlgn="base" hangingPunct="1">
              <a:spcBef>
                <a:spcPct val="20000"/>
              </a:spcBef>
              <a:spcAft>
                <a:spcPct val="0"/>
              </a:spcAft>
              <a:buChar char="»"/>
              <a:defRPr sz="1999">
                <a:solidFill>
                  <a:schemeClr val="tx1"/>
                </a:solidFill>
                <a:latin typeface="+mn-lt"/>
              </a:defRPr>
            </a:lvl9pPr>
          </a:lstStyle>
          <a:p>
            <a:pPr marL="0" indent="0" algn="ctr" defTabSz="914400">
              <a:spcBef>
                <a:spcPts val="0"/>
              </a:spcBef>
              <a:buFontTx/>
              <a:buNone/>
            </a:pPr>
            <a:r>
              <a:rPr lang="en-US" b="1" kern="0" dirty="0"/>
              <a:t>Measuring how successful you are</a:t>
            </a:r>
          </a:p>
          <a:p>
            <a:pPr marL="0" indent="0" algn="ctr" defTabSz="914400">
              <a:spcBef>
                <a:spcPts val="0"/>
              </a:spcBef>
              <a:buFontTx/>
              <a:buNone/>
            </a:pPr>
            <a:r>
              <a:rPr lang="en-US" b="1" kern="0" dirty="0"/>
              <a:t>= evaluating what worked and what didn’t</a:t>
            </a:r>
          </a:p>
          <a:p>
            <a:pPr marL="0" indent="0" defTabSz="914400">
              <a:spcBef>
                <a:spcPts val="0"/>
              </a:spcBef>
              <a:buNone/>
            </a:pPr>
            <a:r>
              <a:rPr lang="en-US" kern="0" dirty="0"/>
              <a:t>Outcome evaluation:</a:t>
            </a:r>
          </a:p>
          <a:p>
            <a:pPr defTabSz="914400"/>
            <a:r>
              <a:rPr lang="en-US" kern="0" dirty="0"/>
              <a:t>Did teachers and staff not use food as a reward?</a:t>
            </a:r>
          </a:p>
          <a:p>
            <a:pPr defTabSz="914400"/>
            <a:r>
              <a:rPr lang="en-US" kern="0" dirty="0"/>
              <a:t>Was this more successful with certain teachers, certain grades, certain schools than with others?</a:t>
            </a:r>
          </a:p>
          <a:p>
            <a:pPr defTabSz="914400"/>
            <a:r>
              <a:rPr lang="en-US" kern="0" dirty="0"/>
              <a:t>What aspects of each part were the most beneficial?</a:t>
            </a:r>
            <a:endParaRPr lang="en-US" sz="3600" kern="0" dirty="0"/>
          </a:p>
        </p:txBody>
      </p:sp>
    </p:spTree>
    <p:extLst>
      <p:ext uri="{BB962C8B-B14F-4D97-AF65-F5344CB8AC3E}">
        <p14:creationId xmlns:p14="http://schemas.microsoft.com/office/powerpoint/2010/main" val="104532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371600"/>
            <a:ext cx="10591801" cy="4724400"/>
          </a:xfrm>
        </p:spPr>
        <p:txBody>
          <a:bodyPr/>
          <a:lstStyle/>
          <a:p>
            <a:pPr marL="0" indent="0">
              <a:buNone/>
            </a:pPr>
            <a:endParaRPr lang="en-US" dirty="0"/>
          </a:p>
          <a:p>
            <a:endParaRPr lang="en-US" sz="36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3. Compliance with the Policy </a:t>
            </a:r>
          </a:p>
        </p:txBody>
      </p:sp>
      <p:sp>
        <p:nvSpPr>
          <p:cNvPr id="5" name="Content Placeholder 2">
            <a:extLst>
              <a:ext uri="{FF2B5EF4-FFF2-40B4-BE49-F238E27FC236}">
                <a16:creationId xmlns:a16="http://schemas.microsoft.com/office/drawing/2014/main" id="{BB404368-E5EB-4EFC-B121-064679B51BF1}"/>
              </a:ext>
            </a:extLst>
          </p:cNvPr>
          <p:cNvSpPr txBox="1">
            <a:spLocks/>
          </p:cNvSpPr>
          <p:nvPr/>
        </p:nvSpPr>
        <p:spPr bwMode="auto">
          <a:xfrm>
            <a:off x="1349374" y="1371600"/>
            <a:ext cx="1059180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797" indent="-342797" algn="l" rtl="0" eaLnBrk="1" fontAlgn="base" hangingPunct="1">
              <a:spcBef>
                <a:spcPts val="600"/>
              </a:spcBef>
              <a:spcAft>
                <a:spcPts val="1200"/>
              </a:spcAft>
              <a:buChar char="•"/>
              <a:defRPr sz="3200">
                <a:solidFill>
                  <a:schemeClr val="tx1"/>
                </a:solidFill>
                <a:latin typeface="+mn-lt"/>
                <a:ea typeface="MS PGothic" pitchFamily="34" charset="-128"/>
                <a:cs typeface="+mn-cs"/>
              </a:defRPr>
            </a:lvl1pPr>
            <a:lvl2pPr marL="742727" indent="-285664" algn="l" rtl="0" eaLnBrk="1" fontAlgn="base" hangingPunct="1">
              <a:spcBef>
                <a:spcPts val="600"/>
              </a:spcBef>
              <a:spcAft>
                <a:spcPts val="1200"/>
              </a:spcAft>
              <a:buChar char="–"/>
              <a:defRPr sz="2800">
                <a:solidFill>
                  <a:schemeClr val="tx1"/>
                </a:solidFill>
                <a:latin typeface="+mn-lt"/>
                <a:ea typeface="MS PGothic" pitchFamily="34" charset="-128"/>
              </a:defRPr>
            </a:lvl2pPr>
            <a:lvl3pPr marL="1142657" indent="-228531" algn="l" rtl="0" eaLnBrk="1" fontAlgn="base" hangingPunct="1">
              <a:spcBef>
                <a:spcPts val="600"/>
              </a:spcBef>
              <a:spcAft>
                <a:spcPts val="1200"/>
              </a:spcAft>
              <a:buChar char="•"/>
              <a:defRPr sz="2400">
                <a:solidFill>
                  <a:schemeClr val="tx1"/>
                </a:solidFill>
                <a:latin typeface="+mn-lt"/>
                <a:ea typeface="MS PGothic" pitchFamily="34" charset="-128"/>
              </a:defRPr>
            </a:lvl3pPr>
            <a:lvl4pPr marL="1599720" indent="-228531" algn="l" rtl="0" eaLnBrk="1" fontAlgn="base" hangingPunct="1">
              <a:spcBef>
                <a:spcPts val="600"/>
              </a:spcBef>
              <a:spcAft>
                <a:spcPts val="1200"/>
              </a:spcAft>
              <a:buChar char="–"/>
              <a:defRPr sz="2400">
                <a:solidFill>
                  <a:schemeClr val="tx1"/>
                </a:solidFill>
                <a:latin typeface="+mn-lt"/>
                <a:ea typeface="MS PGothic" pitchFamily="34" charset="-128"/>
              </a:defRPr>
            </a:lvl4pPr>
            <a:lvl5pPr marL="2056783" indent="-228531" algn="l" rtl="0" eaLnBrk="1" fontAlgn="base" hangingPunct="1">
              <a:spcBef>
                <a:spcPts val="600"/>
              </a:spcBef>
              <a:spcAft>
                <a:spcPts val="1200"/>
              </a:spcAft>
              <a:buChar char="»"/>
              <a:defRPr sz="2400">
                <a:solidFill>
                  <a:schemeClr val="tx1"/>
                </a:solidFill>
                <a:latin typeface="+mn-lt"/>
                <a:ea typeface="MS PGothic" pitchFamily="34" charset="-128"/>
              </a:defRPr>
            </a:lvl5pPr>
            <a:lvl6pPr marL="2513846" indent="-228531" algn="l" rtl="0" eaLnBrk="1" fontAlgn="base" hangingPunct="1">
              <a:spcBef>
                <a:spcPct val="20000"/>
              </a:spcBef>
              <a:spcAft>
                <a:spcPct val="0"/>
              </a:spcAft>
              <a:buChar char="»"/>
              <a:defRPr sz="1999">
                <a:solidFill>
                  <a:schemeClr val="tx1"/>
                </a:solidFill>
                <a:latin typeface="+mn-lt"/>
              </a:defRPr>
            </a:lvl6pPr>
            <a:lvl7pPr marL="2970908" indent="-228531" algn="l" rtl="0" eaLnBrk="1" fontAlgn="base" hangingPunct="1">
              <a:spcBef>
                <a:spcPct val="20000"/>
              </a:spcBef>
              <a:spcAft>
                <a:spcPct val="0"/>
              </a:spcAft>
              <a:buChar char="»"/>
              <a:defRPr sz="1999">
                <a:solidFill>
                  <a:schemeClr val="tx1"/>
                </a:solidFill>
                <a:latin typeface="+mn-lt"/>
              </a:defRPr>
            </a:lvl7pPr>
            <a:lvl8pPr marL="3427971" indent="-228531" algn="l" rtl="0" eaLnBrk="1" fontAlgn="base" hangingPunct="1">
              <a:spcBef>
                <a:spcPct val="20000"/>
              </a:spcBef>
              <a:spcAft>
                <a:spcPct val="0"/>
              </a:spcAft>
              <a:buChar char="»"/>
              <a:defRPr sz="1999">
                <a:solidFill>
                  <a:schemeClr val="tx1"/>
                </a:solidFill>
                <a:latin typeface="+mn-lt"/>
              </a:defRPr>
            </a:lvl8pPr>
            <a:lvl9pPr marL="3885034" indent="-228531" algn="l" rtl="0" eaLnBrk="1" fontAlgn="base" hangingPunct="1">
              <a:spcBef>
                <a:spcPct val="20000"/>
              </a:spcBef>
              <a:spcAft>
                <a:spcPct val="0"/>
              </a:spcAft>
              <a:buChar char="»"/>
              <a:defRPr sz="1999">
                <a:solidFill>
                  <a:schemeClr val="tx1"/>
                </a:solidFill>
                <a:latin typeface="+mn-lt"/>
              </a:defRPr>
            </a:lvl9pPr>
          </a:lstStyle>
          <a:p>
            <a:pPr marL="0" indent="0" algn="ctr" defTabSz="914400">
              <a:spcBef>
                <a:spcPts val="0"/>
              </a:spcBef>
              <a:buFontTx/>
              <a:buNone/>
            </a:pPr>
            <a:r>
              <a:rPr lang="en-US" b="1" kern="0" dirty="0"/>
              <a:t>Measuring how successful you are</a:t>
            </a:r>
          </a:p>
          <a:p>
            <a:pPr marL="0" indent="0" algn="ctr" defTabSz="914400">
              <a:spcBef>
                <a:spcPts val="0"/>
              </a:spcBef>
              <a:spcAft>
                <a:spcPts val="2400"/>
              </a:spcAft>
              <a:buFontTx/>
              <a:buNone/>
            </a:pPr>
            <a:r>
              <a:rPr lang="en-US" b="1" kern="0" dirty="0"/>
              <a:t>= evaluating what worked and what didn’t</a:t>
            </a:r>
          </a:p>
          <a:p>
            <a:pPr defTabSz="914400">
              <a:spcBef>
                <a:spcPts val="0"/>
              </a:spcBef>
            </a:pPr>
            <a:r>
              <a:rPr lang="en-US" kern="0" dirty="0"/>
              <a:t>Brainstorm 2-3 ways that you can evaluate how you plan to set up your school/district so food will not be used as a reward</a:t>
            </a:r>
          </a:p>
          <a:p>
            <a:pPr defTabSz="914400">
              <a:spcBef>
                <a:spcPts val="0"/>
              </a:spcBef>
            </a:pPr>
            <a:endParaRPr lang="en-US" kern="0" dirty="0"/>
          </a:p>
          <a:p>
            <a:pPr defTabSz="914400">
              <a:spcBef>
                <a:spcPts val="0"/>
              </a:spcBef>
            </a:pPr>
            <a:r>
              <a:rPr lang="en-US" kern="0" dirty="0"/>
              <a:t>Brainstorm 2-3 ways that you can evaluate that food was not used as a reward</a:t>
            </a:r>
          </a:p>
        </p:txBody>
      </p:sp>
    </p:spTree>
    <p:extLst>
      <p:ext uri="{BB962C8B-B14F-4D97-AF65-F5344CB8AC3E}">
        <p14:creationId xmlns:p14="http://schemas.microsoft.com/office/powerpoint/2010/main" val="1661850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6612" y="1371600"/>
            <a:ext cx="11125201" cy="4921624"/>
          </a:xfrm>
        </p:spPr>
        <p:txBody>
          <a:bodyPr/>
          <a:lstStyle/>
          <a:p>
            <a:pPr>
              <a:spcAft>
                <a:spcPts val="4800"/>
              </a:spcAft>
            </a:pPr>
            <a:r>
              <a:rPr lang="en-US" dirty="0"/>
              <a:t>Report the results to the public-what method will you select?</a:t>
            </a:r>
          </a:p>
          <a:p>
            <a:pPr>
              <a:spcAft>
                <a:spcPts val="4800"/>
              </a:spcAft>
            </a:pPr>
            <a:r>
              <a:rPr lang="en-US" dirty="0"/>
              <a:t>Use results to update the policy and your plan</a:t>
            </a:r>
          </a:p>
          <a:p>
            <a:pPr marL="0" indent="0">
              <a:buNone/>
            </a:pPr>
            <a:r>
              <a:rPr lang="en-US" b="1" dirty="0"/>
              <a:t>Visit the CDE LSWP Web page for many resources at </a:t>
            </a:r>
            <a:r>
              <a:rPr lang="en-US" dirty="0">
                <a:hlinkClick r:id="rId3"/>
              </a:rPr>
              <a:t>https://www.cde.ca.gov/ls/nu/he/wellness.asp</a:t>
            </a:r>
            <a:endParaRPr lang="en-US" dirty="0"/>
          </a:p>
          <a:p>
            <a:endParaRPr lang="en-US" sz="36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4. Report Results</a:t>
            </a:r>
          </a:p>
        </p:txBody>
      </p:sp>
      <p:sp>
        <p:nvSpPr>
          <p:cNvPr id="5" name="TextBox 4" descr="does your local school wellness policy measure up?" title="Handout"/>
          <p:cNvSpPr txBox="1"/>
          <p:nvPr/>
        </p:nvSpPr>
        <p:spPr>
          <a:xfrm>
            <a:off x="1370012" y="5708449"/>
            <a:ext cx="8382000" cy="584775"/>
          </a:xfrm>
          <a:prstGeom prst="rect">
            <a:avLst/>
          </a:prstGeom>
          <a:solidFill>
            <a:srgbClr val="0070C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Lucida Sans Unicode"/>
                <a:ea typeface="+mn-ea"/>
                <a:cs typeface="+mn-cs"/>
              </a:rPr>
              <a:t>Handout-Triennial</a:t>
            </a:r>
            <a:r>
              <a:rPr kumimoji="0" lang="en-US" sz="3200" b="0" i="0" u="none" strike="noStrike" kern="1200" cap="none" spc="0" normalizeH="0" noProof="0" dirty="0">
                <a:ln>
                  <a:noFill/>
                </a:ln>
                <a:solidFill>
                  <a:prstClr val="white"/>
                </a:solidFill>
                <a:effectLst/>
                <a:uLnTx/>
                <a:uFillTx/>
                <a:latin typeface="Lucida Sans Unicode"/>
                <a:ea typeface="+mn-ea"/>
                <a:cs typeface="+mn-cs"/>
              </a:rPr>
              <a:t> Assessment Guidance</a:t>
            </a:r>
            <a:r>
              <a:rPr kumimoji="0" lang="en-US" sz="3200" b="0" i="0" u="none" strike="noStrike" kern="1200" cap="none" spc="0" normalizeH="0" baseline="0" noProof="0" dirty="0">
                <a:ln>
                  <a:noFill/>
                </a:ln>
                <a:solidFill>
                  <a:prstClr val="white"/>
                </a:solidFill>
                <a:effectLst/>
                <a:uLnTx/>
                <a:uFillTx/>
                <a:latin typeface="Lucida Sans Unicode"/>
                <a:ea typeface="+mn-ea"/>
                <a:cs typeface="+mn-cs"/>
              </a:rPr>
              <a:t> </a:t>
            </a:r>
          </a:p>
        </p:txBody>
      </p:sp>
    </p:spTree>
    <p:extLst>
      <p:ext uri="{BB962C8B-B14F-4D97-AF65-F5344CB8AC3E}">
        <p14:creationId xmlns:p14="http://schemas.microsoft.com/office/powerpoint/2010/main" val="4294316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994" y="287422"/>
            <a:ext cx="10860833" cy="1450379"/>
          </a:xfrm>
          <a:solidFill>
            <a:schemeClr val="accent4">
              <a:lumMod val="40000"/>
              <a:lumOff val="60000"/>
            </a:schemeClr>
          </a:solidFill>
        </p:spPr>
        <p:txBody>
          <a:bodyPr>
            <a:normAutofit/>
          </a:bodyPr>
          <a:lstStyle/>
          <a:p>
            <a:r>
              <a:rPr lang="en-US" sz="4199" dirty="0">
                <a:latin typeface="Arial" panose="020B0604020202020204" pitchFamily="34" charset="0"/>
                <a:cs typeface="Arial" panose="020B0604020202020204" pitchFamily="34" charset="0"/>
              </a:rPr>
              <a:t>Professional Standards Crediting Information</a:t>
            </a:r>
          </a:p>
        </p:txBody>
      </p:sp>
      <p:sp>
        <p:nvSpPr>
          <p:cNvPr id="3" name="Content Placeholder 2"/>
          <p:cNvSpPr>
            <a:spLocks noGrp="1"/>
          </p:cNvSpPr>
          <p:nvPr>
            <p:ph idx="1"/>
          </p:nvPr>
        </p:nvSpPr>
        <p:spPr>
          <a:xfrm>
            <a:off x="1096994" y="1737801"/>
            <a:ext cx="10860833" cy="4662999"/>
          </a:xfrm>
        </p:spPr>
        <p:txBody>
          <a:bodyPr>
            <a:noAutofit/>
          </a:bodyPr>
          <a:lstStyle/>
          <a:p>
            <a:pPr>
              <a:spcBef>
                <a:spcPts val="0"/>
              </a:spcBef>
              <a:buNone/>
            </a:pPr>
            <a:r>
              <a:rPr lang="en-US" altLang="en-US" sz="2800" b="1" dirty="0">
                <a:ln w="0"/>
                <a:latin typeface="+mj-lt"/>
                <a:cs typeface="Arial" panose="020B0604020202020204" pitchFamily="34" charset="0"/>
              </a:rPr>
              <a:t>Training: </a:t>
            </a:r>
            <a:r>
              <a:rPr lang="en-US" altLang="en-US" sz="2800" dirty="0">
                <a:latin typeface="+mj-lt"/>
              </a:rPr>
              <a:t>Breaking Down the Wellness Policy Triennial Assessment into Bite-Sized Pieces</a:t>
            </a:r>
          </a:p>
          <a:p>
            <a:pPr>
              <a:spcBef>
                <a:spcPts val="2399"/>
              </a:spcBef>
              <a:spcAft>
                <a:spcPts val="2399"/>
              </a:spcAft>
              <a:buNone/>
            </a:pPr>
            <a:r>
              <a:rPr lang="en-US" altLang="en-US" sz="2800" b="1" dirty="0">
                <a:latin typeface="+mj-lt"/>
              </a:rPr>
              <a:t>Date: </a:t>
            </a:r>
            <a:r>
              <a:rPr lang="en-US" altLang="en-US" sz="2800" dirty="0">
                <a:latin typeface="+mj-lt"/>
              </a:rPr>
              <a:t>2019 School Wellness Summit, 10/30/19</a:t>
            </a:r>
          </a:p>
          <a:p>
            <a:pPr marL="0">
              <a:spcAft>
                <a:spcPts val="600"/>
              </a:spcAft>
              <a:buNone/>
            </a:pPr>
            <a:r>
              <a:rPr lang="en-US" altLang="en-US" sz="2800" b="1" dirty="0">
                <a:ln w="0"/>
                <a:latin typeface="+mj-lt"/>
                <a:cs typeface="Arial" panose="020B0604020202020204" pitchFamily="34" charset="0"/>
              </a:rPr>
              <a:t>Key Area: </a:t>
            </a:r>
            <a:r>
              <a:rPr lang="en-US" altLang="en-US" sz="2800" dirty="0">
                <a:ln w="0"/>
                <a:latin typeface="+mj-lt"/>
                <a:cs typeface="Arial" panose="020B0604020202020204" pitchFamily="34" charset="0"/>
              </a:rPr>
              <a:t>3000 Administration</a:t>
            </a:r>
          </a:p>
          <a:p>
            <a:pPr marL="0">
              <a:spcAft>
                <a:spcPts val="600"/>
              </a:spcAft>
              <a:buNone/>
            </a:pPr>
            <a:r>
              <a:rPr lang="en-US" altLang="en-US" sz="2800" dirty="0">
                <a:ln w="0"/>
                <a:latin typeface="+mj-lt"/>
                <a:cs typeface="Arial" panose="020B0604020202020204" pitchFamily="34" charset="0"/>
              </a:rPr>
              <a:t>      </a:t>
            </a:r>
            <a:r>
              <a:rPr lang="en-US" altLang="en-US" sz="2800" b="1" dirty="0">
                <a:ln w="0"/>
                <a:latin typeface="+mj-lt"/>
                <a:cs typeface="Arial" panose="020B0604020202020204" pitchFamily="34" charset="0"/>
              </a:rPr>
              <a:t>Training Topic</a:t>
            </a:r>
            <a:r>
              <a:rPr lang="en-US" altLang="en-US" sz="2800" dirty="0">
                <a:ln w="0"/>
                <a:latin typeface="+mj-lt"/>
                <a:cs typeface="Arial" panose="020B0604020202020204" pitchFamily="34" charset="0"/>
              </a:rPr>
              <a:t>: 3200 Program Management</a:t>
            </a:r>
          </a:p>
          <a:p>
            <a:pPr marL="0" indent="-1093460">
              <a:spcAft>
                <a:spcPts val="600"/>
              </a:spcAft>
              <a:buNone/>
            </a:pPr>
            <a:r>
              <a:rPr lang="en-US" altLang="en-US" sz="2800" dirty="0">
                <a:ln w="0"/>
                <a:latin typeface="+mj-lt"/>
                <a:cs typeface="Arial" panose="020B0604020202020204" pitchFamily="34" charset="0"/>
              </a:rPr>
              <a:t>              </a:t>
            </a:r>
            <a:r>
              <a:rPr lang="en-US" altLang="en-US" sz="2800" b="1" dirty="0">
                <a:ln w="0"/>
                <a:latin typeface="+mj-lt"/>
                <a:cs typeface="Arial" panose="020B0604020202020204" pitchFamily="34" charset="0"/>
              </a:rPr>
              <a:t>Learning Objective: 3230</a:t>
            </a:r>
            <a:r>
              <a:rPr lang="en-US" altLang="en-US" sz="2800" dirty="0">
                <a:ln w="0"/>
                <a:latin typeface="+mj-lt"/>
                <a:cs typeface="Arial" panose="020B0604020202020204" pitchFamily="34" charset="0"/>
              </a:rPr>
              <a:t> Healthy School Environment</a:t>
            </a:r>
          </a:p>
          <a:p>
            <a:pPr marL="0">
              <a:spcAft>
                <a:spcPts val="600"/>
              </a:spcAft>
            </a:pPr>
            <a:r>
              <a:rPr lang="en-US" altLang="en-US" sz="2800" dirty="0">
                <a:ln w="0"/>
                <a:latin typeface="+mj-lt"/>
                <a:cs typeface="Arial" panose="020B0604020202020204" pitchFamily="34" charset="0"/>
              </a:rPr>
              <a:t>Total Instructional Time = 1.5 hours </a:t>
            </a:r>
          </a:p>
        </p:txBody>
      </p:sp>
    </p:spTree>
    <p:extLst>
      <p:ext uri="{BB962C8B-B14F-4D97-AF65-F5344CB8AC3E}">
        <p14:creationId xmlns:p14="http://schemas.microsoft.com/office/powerpoint/2010/main" val="2689040402"/>
      </p:ext>
    </p:extLst>
  </p:cSld>
  <p:clrMapOvr>
    <a:masterClrMapping/>
  </p:clrMapOvr>
  <mc:AlternateContent xmlns:mc="http://schemas.openxmlformats.org/markup-compatibility/2006">
    <mc:Choice xmlns:p14="http://schemas.microsoft.com/office/powerpoint/2010/main" Requires="p14">
      <p:transition p14:dur="100" advClick="0">
        <p:cut/>
      </p:transition>
    </mc:Choice>
    <mc:Fallback>
      <p:transition advClick="0">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dirty="0"/>
              <a:t>NSD Customer Service Survey</a:t>
            </a:r>
            <a:br>
              <a:rPr lang="en-US" dirty="0"/>
            </a:br>
            <a:r>
              <a:rPr lang="en-US" dirty="0"/>
              <a:t>How Can </a:t>
            </a:r>
            <a:r>
              <a:rPr lang="en-US"/>
              <a:t>we help?</a:t>
            </a:r>
            <a:endParaRPr lang="en-US" dirty="0"/>
          </a:p>
        </p:txBody>
      </p:sp>
      <p:sp>
        <p:nvSpPr>
          <p:cNvPr id="3" name="Content Placeholder 2"/>
          <p:cNvSpPr>
            <a:spLocks noGrp="1"/>
          </p:cNvSpPr>
          <p:nvPr>
            <p:ph sz="half" idx="1"/>
          </p:nvPr>
        </p:nvSpPr>
        <p:spPr>
          <a:xfrm>
            <a:off x="290867" y="2012049"/>
            <a:ext cx="7499976" cy="4597473"/>
          </a:xfrm>
        </p:spPr>
        <p:txBody>
          <a:bodyPr>
            <a:noAutofit/>
          </a:bodyPr>
          <a:lstStyle/>
          <a:p>
            <a:pPr lvl="1">
              <a:spcBef>
                <a:spcPts val="1200"/>
              </a:spcBef>
              <a:spcAft>
                <a:spcPts val="800"/>
              </a:spcAft>
              <a:buFont typeface="Arial" panose="020B0604020202020204" pitchFamily="34" charset="0"/>
              <a:buChar char="•"/>
            </a:pPr>
            <a:r>
              <a:rPr lang="en-US" dirty="0"/>
              <a:t>Share your experiences with us</a:t>
            </a:r>
          </a:p>
          <a:p>
            <a:pPr lvl="1">
              <a:spcBef>
                <a:spcPts val="1200"/>
              </a:spcBef>
              <a:spcAft>
                <a:spcPts val="800"/>
              </a:spcAft>
              <a:buFont typeface="Arial" panose="020B0604020202020204" pitchFamily="34" charset="0"/>
              <a:buChar char="•"/>
            </a:pPr>
            <a:r>
              <a:rPr lang="en-US" dirty="0"/>
              <a:t>Tell us how we can help you</a:t>
            </a:r>
          </a:p>
          <a:p>
            <a:pPr lvl="1">
              <a:spcBef>
                <a:spcPts val="1200"/>
              </a:spcBef>
              <a:spcAft>
                <a:spcPts val="800"/>
              </a:spcAft>
              <a:buFont typeface="Arial" panose="020B0604020202020204" pitchFamily="34" charset="0"/>
              <a:buChar char="•"/>
            </a:pPr>
            <a:r>
              <a:rPr lang="en-US" dirty="0"/>
              <a:t>Offer specific feedback</a:t>
            </a:r>
          </a:p>
          <a:p>
            <a:pPr lvl="1">
              <a:spcBef>
                <a:spcPts val="1200"/>
              </a:spcBef>
              <a:spcAft>
                <a:spcPts val="800"/>
              </a:spcAft>
              <a:buFont typeface="Arial" panose="020B0604020202020204" pitchFamily="34" charset="0"/>
              <a:buChar char="•"/>
            </a:pPr>
            <a:r>
              <a:rPr lang="en-US" dirty="0"/>
              <a:t>Request follow up or technical assistance from NSD teams</a:t>
            </a:r>
          </a:p>
          <a:p>
            <a:pPr lvl="1">
              <a:spcBef>
                <a:spcPts val="1200"/>
              </a:spcBef>
              <a:spcAft>
                <a:spcPts val="800"/>
              </a:spcAft>
              <a:buFont typeface="Arial" panose="020B0604020202020204" pitchFamily="34" charset="0"/>
              <a:buChar char="•"/>
            </a:pPr>
            <a:r>
              <a:rPr lang="en-US" dirty="0"/>
              <a:t>Take online at anytime, in about 5 minutes</a:t>
            </a:r>
          </a:p>
          <a:p>
            <a:pPr lvl="1">
              <a:spcBef>
                <a:spcPts val="1200"/>
              </a:spcBef>
              <a:spcAft>
                <a:spcPts val="800"/>
              </a:spcAft>
              <a:buFont typeface="Arial" panose="020B0604020202020204" pitchFamily="34" charset="0"/>
              <a:buChar char="•"/>
            </a:pPr>
            <a:r>
              <a:rPr lang="en-US" dirty="0"/>
              <a:t>Visit the NSD Customer Service Survey web page at </a:t>
            </a:r>
            <a:r>
              <a:rPr lang="en-US" dirty="0">
                <a:hlinkClick r:id="rId3" tooltip="NSD Customer Service Survey web page"/>
              </a:rPr>
              <a:t>https://www.cde.ca.gov/ls/nu/nsdcs.asp</a:t>
            </a:r>
            <a:endParaRPr lang="en-US" dirty="0"/>
          </a:p>
          <a:p>
            <a:pPr lvl="1">
              <a:spcBef>
                <a:spcPts val="1200"/>
              </a:spcBef>
              <a:spcAft>
                <a:spcPts val="800"/>
              </a:spcAft>
              <a:buFont typeface="Arial" panose="020B0604020202020204" pitchFamily="34" charset="0"/>
              <a:buChar char="•"/>
            </a:pPr>
            <a:endParaRPr lang="en-US" dirty="0"/>
          </a:p>
          <a:p>
            <a:pPr lvl="1"/>
            <a:endParaRPr lang="en-US" dirty="0"/>
          </a:p>
          <a:p>
            <a:pPr lvl="1"/>
            <a:endParaRPr lang="en-US" dirty="0"/>
          </a:p>
          <a:p>
            <a:pPr lvl="0"/>
            <a:endParaRPr lang="en-US" dirty="0"/>
          </a:p>
          <a:p>
            <a:endParaRPr lang="en-US" dirty="0"/>
          </a:p>
        </p:txBody>
      </p:sp>
      <p:pic>
        <p:nvPicPr>
          <p:cNvPr id="18" name="Content Placeholder 17" descr="QR code for NSD Customer Service Survey web page at https://www.cde.ca.gov/ls/nu/nsdcs.asp "/>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7790843" y="2029780"/>
            <a:ext cx="3703812" cy="3703812"/>
          </a:xfrm>
          <a:prstGeom prst="rect">
            <a:avLst/>
          </a:prstGeom>
        </p:spPr>
      </p:pic>
    </p:spTree>
    <p:extLst>
      <p:ext uri="{BB962C8B-B14F-4D97-AF65-F5344CB8AC3E}">
        <p14:creationId xmlns:p14="http://schemas.microsoft.com/office/powerpoint/2010/main" val="1311823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 for Attending!</a:t>
            </a:r>
          </a:p>
        </p:txBody>
      </p:sp>
      <p:sp>
        <p:nvSpPr>
          <p:cNvPr id="6" name="Content Placeholder 5"/>
          <p:cNvSpPr>
            <a:spLocks noGrp="1"/>
          </p:cNvSpPr>
          <p:nvPr>
            <p:ph sz="half" idx="1"/>
          </p:nvPr>
        </p:nvSpPr>
        <p:spPr>
          <a:xfrm>
            <a:off x="1096991" y="2895739"/>
            <a:ext cx="9830100" cy="2972720"/>
          </a:xfrm>
        </p:spPr>
        <p:txBody>
          <a:bodyPr/>
          <a:lstStyle/>
          <a:p>
            <a:pPr algn="ctr">
              <a:spcBef>
                <a:spcPct val="0"/>
              </a:spcBef>
              <a:buNone/>
            </a:pPr>
            <a:r>
              <a:rPr lang="en-US" altLang="en-US" sz="3200" b="1" dirty="0">
                <a:latin typeface="Arial" panose="020B0604020202020204" pitchFamily="34" charset="0"/>
                <a:cs typeface="Arial" panose="020B0604020202020204" pitchFamily="34" charset="0"/>
              </a:rPr>
              <a:t>Questions? Contact:</a:t>
            </a:r>
          </a:p>
          <a:p>
            <a:pPr algn="ctr">
              <a:spcBef>
                <a:spcPct val="0"/>
              </a:spcBef>
              <a:buNone/>
            </a:pPr>
            <a:r>
              <a:rPr lang="en-US" altLang="en-US" sz="3200" b="1" dirty="0">
                <a:latin typeface="Arial" panose="020B0604020202020204" pitchFamily="34" charset="0"/>
                <a:cs typeface="Arial" panose="020B0604020202020204" pitchFamily="34" charset="0"/>
              </a:rPr>
              <a:t> </a:t>
            </a:r>
          </a:p>
          <a:p>
            <a:pPr algn="ctr">
              <a:spcBef>
                <a:spcPct val="0"/>
              </a:spcBef>
              <a:buNone/>
            </a:pPr>
            <a:r>
              <a:rPr lang="en-US" altLang="en-US" sz="3200" b="1" dirty="0">
                <a:latin typeface="Arial" panose="020B0604020202020204" pitchFamily="34" charset="0"/>
                <a:cs typeface="Arial" panose="020B0604020202020204" pitchFamily="34" charset="0"/>
              </a:rPr>
              <a:t>Heather Reed at </a:t>
            </a:r>
            <a:r>
              <a:rPr lang="en-US" altLang="en-US" sz="3200" b="1" dirty="0">
                <a:latin typeface="Arial" panose="020B0604020202020204" pitchFamily="34" charset="0"/>
                <a:cs typeface="Arial" panose="020B0604020202020204" pitchFamily="34" charset="0"/>
                <a:hlinkClick r:id="rId3"/>
              </a:rPr>
              <a:t>hreed@cde.ca.gov</a:t>
            </a:r>
            <a:endParaRPr lang="en-US" altLang="en-US" sz="3200" b="1" dirty="0">
              <a:latin typeface="Arial" panose="020B0604020202020204" pitchFamily="34" charset="0"/>
              <a:cs typeface="Arial" panose="020B0604020202020204" pitchFamily="34" charset="0"/>
            </a:endParaRPr>
          </a:p>
          <a:p>
            <a:pPr algn="ctr">
              <a:spcBef>
                <a:spcPct val="0"/>
              </a:spcBef>
              <a:buNone/>
            </a:pPr>
            <a:r>
              <a:rPr lang="en-US" altLang="en-US" sz="3200" b="1" dirty="0">
                <a:latin typeface="Arial" panose="020B0604020202020204" pitchFamily="34" charset="0"/>
                <a:cs typeface="Arial" panose="020B0604020202020204" pitchFamily="34" charset="0"/>
              </a:rPr>
              <a:t>Mike Danzik at </a:t>
            </a:r>
            <a:r>
              <a:rPr lang="en-US" altLang="en-US" sz="3200" b="1" dirty="0">
                <a:latin typeface="Arial" panose="020B0604020202020204" pitchFamily="34" charset="0"/>
                <a:cs typeface="Arial" panose="020B0604020202020204" pitchFamily="34" charset="0"/>
                <a:hlinkClick r:id="rId4"/>
              </a:rPr>
              <a:t>mdanzik@cde.ca.gov</a:t>
            </a:r>
            <a:endParaRPr lang="en-US" altLang="en-US" sz="3200" b="1" dirty="0">
              <a:latin typeface="Arial" panose="020B0604020202020204" pitchFamily="34" charset="0"/>
              <a:cs typeface="Arial" panose="020B0604020202020204" pitchFamily="34" charset="0"/>
            </a:endParaRPr>
          </a:p>
          <a:p>
            <a:pPr algn="ctr">
              <a:spcBef>
                <a:spcPct val="0"/>
              </a:spcBef>
              <a:buNone/>
            </a:pPr>
            <a:endParaRPr lang="en-US" altLang="en-US" sz="3200" b="1" dirty="0">
              <a:latin typeface="Arial" panose="020B0604020202020204" pitchFamily="34" charset="0"/>
              <a:cs typeface="Arial" panose="020B0604020202020204" pitchFamily="34" charset="0"/>
            </a:endParaRPr>
          </a:p>
          <a:p>
            <a:pPr algn="ctr">
              <a:spcBef>
                <a:spcPct val="0"/>
              </a:spcBef>
              <a:buFontTx/>
              <a:buNone/>
            </a:pPr>
            <a:endParaRPr lang="en-US" altLang="en-US" dirty="0">
              <a:ln w="0"/>
              <a:latin typeface="Arial" panose="020B0604020202020204" pitchFamily="34" charset="0"/>
              <a:cs typeface="Arial" panose="020B0604020202020204" pitchFamily="34" charset="0"/>
            </a:endParaRPr>
          </a:p>
          <a:p>
            <a:pPr algn="ctr">
              <a:spcBef>
                <a:spcPct val="0"/>
              </a:spcBef>
              <a:buFontTx/>
              <a:buNone/>
            </a:pPr>
            <a:endParaRPr lang="en-US" altLang="en-US" dirty="0">
              <a:ln w="0"/>
              <a:latin typeface="Arial" panose="020B0604020202020204" pitchFamily="34" charset="0"/>
              <a:cs typeface="Arial" panose="020B0604020202020204" pitchFamily="34" charset="0"/>
            </a:endParaRPr>
          </a:p>
          <a:p>
            <a:pPr algn="ctr">
              <a:spcBef>
                <a:spcPct val="0"/>
              </a:spcBef>
              <a:buFontTx/>
              <a:buNone/>
            </a:pPr>
            <a:endParaRPr lang="en-US" altLang="en-US" dirty="0">
              <a:ln w="0"/>
              <a:latin typeface="Arial" panose="020B0604020202020204" pitchFamily="34" charset="0"/>
              <a:cs typeface="Arial" panose="020B0604020202020204" pitchFamily="34" charset="0"/>
            </a:endParaRPr>
          </a:p>
          <a:p>
            <a:pPr algn="ctr">
              <a:spcBef>
                <a:spcPct val="0"/>
              </a:spcBef>
              <a:buFontTx/>
              <a:buNone/>
            </a:pPr>
            <a:endParaRPr lang="en-US" altLang="en-US" dirty="0">
              <a:ln w="0"/>
              <a:latin typeface="Arial" panose="020B0604020202020204" pitchFamily="34" charset="0"/>
              <a:cs typeface="Arial" panose="020B0604020202020204" pitchFamily="34" charset="0"/>
            </a:endParaRPr>
          </a:p>
        </p:txBody>
      </p:sp>
      <p:pic>
        <p:nvPicPr>
          <p:cNvPr id="4" name="Content Placeholder 3" descr="Smiling pieces of fruit" title="Decorative"/>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799012" y="1337303"/>
            <a:ext cx="2813905" cy="1440332"/>
          </a:xfrm>
        </p:spPr>
      </p:pic>
      <p:sp>
        <p:nvSpPr>
          <p:cNvPr id="3" name="Rectangle 2"/>
          <p:cNvSpPr/>
          <p:nvPr/>
        </p:nvSpPr>
        <p:spPr>
          <a:xfrm>
            <a:off x="2741612" y="5256586"/>
            <a:ext cx="8077200" cy="830997"/>
          </a:xfrm>
          <a:prstGeom prst="rect">
            <a:avLst/>
          </a:prstGeom>
        </p:spPr>
        <p:txBody>
          <a:bodyPr wrap="square">
            <a:spAutoFit/>
          </a:bodyPr>
          <a:lstStyle/>
          <a:p>
            <a:pPr algn="ctr">
              <a:spcBef>
                <a:spcPct val="0"/>
              </a:spcBef>
              <a:buFontTx/>
              <a:buNone/>
            </a:pPr>
            <a:r>
              <a:rPr lang="en-US" altLang="en-US" dirty="0">
                <a:ln w="0"/>
                <a:latin typeface="Arial" panose="020B0604020202020204" pitchFamily="34" charset="0"/>
                <a:cs typeface="Arial" panose="020B0604020202020204" pitchFamily="34" charset="0"/>
              </a:rPr>
              <a:t>This institution is an equal opportunity provider</a:t>
            </a:r>
            <a:endParaRPr lang="en-US" altLang="en-US" dirty="0">
              <a:ln w="0"/>
              <a:solidFill>
                <a:schemeClr val="bg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854268"/>
      </p:ext>
    </p:extLst>
  </p:cSld>
  <p:clrMapOvr>
    <a:masterClrMapping/>
  </p:clrMapOvr>
  <mc:AlternateContent xmlns:mc="http://schemas.openxmlformats.org/markup-compatibility/2006">
    <mc:Choice xmlns:p14="http://schemas.microsoft.com/office/powerpoint/2010/main" Requires="p14">
      <p:transition p14:dur="100" advClick="0">
        <p:cut/>
      </p:transition>
    </mc:Choice>
    <mc:Fallback>
      <p:transition advClick="0">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47800"/>
            <a:ext cx="5791200" cy="4724400"/>
          </a:xfrm>
        </p:spPr>
        <p:txBody>
          <a:bodyPr/>
          <a:lstStyle/>
          <a:p>
            <a:pPr marL="0" indent="0">
              <a:buNone/>
            </a:pPr>
            <a:endParaRPr lang="en-US" sz="2800" dirty="0"/>
          </a:p>
          <a:p>
            <a:r>
              <a:rPr lang="en-US" dirty="0"/>
              <a:t>Required as part of the Administrative Review</a:t>
            </a:r>
          </a:p>
          <a:p>
            <a:endParaRPr lang="en-US" dirty="0"/>
          </a:p>
          <a:p>
            <a:r>
              <a:rPr lang="en-US" dirty="0"/>
              <a:t>Necessary as part of district LSWP review and evaluation</a:t>
            </a:r>
          </a:p>
          <a:p>
            <a:endParaRPr lang="en-US" sz="28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Why Complete a TEA?</a:t>
            </a:r>
          </a:p>
        </p:txBody>
      </p:sp>
      <p:pic>
        <p:nvPicPr>
          <p:cNvPr id="6" name="Picture 5" descr="graphic of students being physically active with phrase Healthy Schools.">
            <a:extLst>
              <a:ext uri="{FF2B5EF4-FFF2-40B4-BE49-F238E27FC236}">
                <a16:creationId xmlns:a16="http://schemas.microsoft.com/office/drawing/2014/main" id="{51B1422F-D262-47D9-9FB5-148E06971F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012" y="2156841"/>
            <a:ext cx="4103738" cy="2544318"/>
          </a:xfrm>
          <a:prstGeom prst="rect">
            <a:avLst/>
          </a:prstGeom>
        </p:spPr>
      </p:pic>
    </p:spTree>
    <p:extLst>
      <p:ext uri="{BB962C8B-B14F-4D97-AF65-F5344CB8AC3E}">
        <p14:creationId xmlns:p14="http://schemas.microsoft.com/office/powerpoint/2010/main" val="110226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47800"/>
            <a:ext cx="10591800" cy="4724400"/>
          </a:xfrm>
        </p:spPr>
        <p:txBody>
          <a:bodyPr/>
          <a:lstStyle/>
          <a:p>
            <a:pPr marL="0" indent="0">
              <a:buNone/>
            </a:pPr>
            <a:r>
              <a:rPr lang="en-US" b="1" dirty="0"/>
              <a:t>Required as part of the Administrative Review</a:t>
            </a:r>
          </a:p>
          <a:p>
            <a:pPr marL="0" indent="0">
              <a:buNone/>
            </a:pPr>
            <a:endParaRPr lang="en-US" dirty="0"/>
          </a:p>
          <a:p>
            <a:pPr marL="0" indent="0">
              <a:buNone/>
            </a:pPr>
            <a:r>
              <a:rPr lang="en-US" b="1" dirty="0"/>
              <a:t>Question 1000:</a:t>
            </a:r>
          </a:p>
          <a:p>
            <a:pPr marL="0" indent="0">
              <a:buNone/>
            </a:pPr>
            <a:r>
              <a:rPr lang="en-US" dirty="0"/>
              <a:t>Provide a hardcopy or web address of the current Local School Wellness Policy.</a:t>
            </a:r>
          </a:p>
          <a:p>
            <a:pPr marL="0" indent="0">
              <a:buNone/>
            </a:pPr>
            <a:r>
              <a:rPr lang="en-US" dirty="0"/>
              <a:t>Are the minimum required elements written into the Local School Wellness Policy?</a:t>
            </a:r>
          </a:p>
          <a:p>
            <a:pPr marL="0" indent="0">
              <a:buNone/>
            </a:pPr>
            <a:endParaRPr lang="en-US" dirty="0"/>
          </a:p>
          <a:p>
            <a:endParaRPr lang="en-US" dirty="0"/>
          </a:p>
          <a:p>
            <a:endParaRPr lang="en-US" sz="28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Why Complete a TEA?</a:t>
            </a:r>
          </a:p>
        </p:txBody>
      </p:sp>
    </p:spTree>
    <p:extLst>
      <p:ext uri="{BB962C8B-B14F-4D97-AF65-F5344CB8AC3E}">
        <p14:creationId xmlns:p14="http://schemas.microsoft.com/office/powerpoint/2010/main" val="11554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47800"/>
            <a:ext cx="10591800" cy="4724400"/>
          </a:xfrm>
        </p:spPr>
        <p:txBody>
          <a:bodyPr/>
          <a:lstStyle/>
          <a:p>
            <a:pPr marL="0" indent="0">
              <a:buNone/>
            </a:pPr>
            <a:r>
              <a:rPr lang="en-US" b="1" dirty="0"/>
              <a:t>Required as part of the Administrative Review</a:t>
            </a:r>
          </a:p>
          <a:p>
            <a:pPr marL="0" indent="0">
              <a:buNone/>
            </a:pPr>
            <a:endParaRPr lang="en-US" dirty="0"/>
          </a:p>
          <a:p>
            <a:pPr marL="0" indent="0">
              <a:buNone/>
            </a:pPr>
            <a:r>
              <a:rPr lang="en-US" b="1" dirty="0"/>
              <a:t>Question 1001:</a:t>
            </a:r>
          </a:p>
          <a:p>
            <a:pPr marL="0" indent="0">
              <a:buNone/>
            </a:pPr>
            <a:r>
              <a:rPr lang="en-US" dirty="0"/>
              <a:t>How does the public know about the Local School Wellness Policy?</a:t>
            </a:r>
          </a:p>
          <a:p>
            <a:pPr marL="0" indent="0">
              <a:buNone/>
            </a:pPr>
            <a:r>
              <a:rPr lang="en-US" dirty="0"/>
              <a:t>Provide supporting documentation.</a:t>
            </a:r>
          </a:p>
          <a:p>
            <a:pPr marL="0" indent="0">
              <a:buNone/>
            </a:pPr>
            <a:endParaRPr lang="en-US" dirty="0"/>
          </a:p>
          <a:p>
            <a:endParaRPr lang="en-US" dirty="0"/>
          </a:p>
          <a:p>
            <a:endParaRPr lang="en-US" sz="28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Why Complete a TEA?</a:t>
            </a:r>
          </a:p>
        </p:txBody>
      </p:sp>
    </p:spTree>
    <p:extLst>
      <p:ext uri="{BB962C8B-B14F-4D97-AF65-F5344CB8AC3E}">
        <p14:creationId xmlns:p14="http://schemas.microsoft.com/office/powerpoint/2010/main" val="28502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47800"/>
            <a:ext cx="10591800" cy="4724400"/>
          </a:xfrm>
        </p:spPr>
        <p:txBody>
          <a:bodyPr/>
          <a:lstStyle/>
          <a:p>
            <a:pPr marL="0" indent="0">
              <a:buNone/>
            </a:pPr>
            <a:r>
              <a:rPr lang="en-US" b="1" dirty="0"/>
              <a:t>Required as part of the Administrative Review</a:t>
            </a:r>
          </a:p>
          <a:p>
            <a:pPr marL="0" indent="0">
              <a:buNone/>
            </a:pPr>
            <a:endParaRPr lang="en-US" dirty="0"/>
          </a:p>
          <a:p>
            <a:pPr marL="0" indent="0">
              <a:buNone/>
            </a:pPr>
            <a:r>
              <a:rPr lang="en-US" b="1" dirty="0"/>
              <a:t>Question 1002:</a:t>
            </a:r>
          </a:p>
          <a:p>
            <a:pPr marL="0" indent="0">
              <a:buNone/>
            </a:pPr>
            <a:r>
              <a:rPr lang="en-US" dirty="0"/>
              <a:t>When and how does the review and update of the Local School Wellness Policy occur? </a:t>
            </a:r>
          </a:p>
          <a:p>
            <a:pPr marL="0" indent="0">
              <a:buNone/>
            </a:pPr>
            <a:r>
              <a:rPr lang="en-US" dirty="0"/>
              <a:t>Provide supporting documentation.</a:t>
            </a:r>
          </a:p>
          <a:p>
            <a:pPr marL="0" indent="0">
              <a:buNone/>
            </a:pPr>
            <a:endParaRPr lang="en-US" dirty="0"/>
          </a:p>
          <a:p>
            <a:endParaRPr lang="en-US" dirty="0"/>
          </a:p>
          <a:p>
            <a:endParaRPr lang="en-US" sz="28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Why Complete a TEA?</a:t>
            </a:r>
          </a:p>
        </p:txBody>
      </p:sp>
    </p:spTree>
    <p:extLst>
      <p:ext uri="{BB962C8B-B14F-4D97-AF65-F5344CB8AC3E}">
        <p14:creationId xmlns:p14="http://schemas.microsoft.com/office/powerpoint/2010/main" val="2268630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47800"/>
            <a:ext cx="10591800" cy="4724400"/>
          </a:xfrm>
        </p:spPr>
        <p:txBody>
          <a:bodyPr/>
          <a:lstStyle/>
          <a:p>
            <a:pPr marL="0" indent="0">
              <a:buNone/>
            </a:pPr>
            <a:r>
              <a:rPr lang="en-US" b="1" dirty="0"/>
              <a:t>Required as part of the Administrative Review</a:t>
            </a:r>
          </a:p>
          <a:p>
            <a:pPr marL="0" indent="0">
              <a:buNone/>
            </a:pPr>
            <a:endParaRPr lang="en-US" dirty="0"/>
          </a:p>
          <a:p>
            <a:pPr marL="0" indent="0">
              <a:buNone/>
            </a:pPr>
            <a:r>
              <a:rPr lang="en-US" b="1" dirty="0"/>
              <a:t>Question 1003:</a:t>
            </a:r>
          </a:p>
          <a:p>
            <a:pPr marL="0" indent="0">
              <a:buNone/>
            </a:pPr>
            <a:r>
              <a:rPr lang="en-US" dirty="0"/>
              <a:t>Who is involved in reviewing and updating the Local School Wellness Policy?</a:t>
            </a:r>
          </a:p>
          <a:p>
            <a:pPr marL="0" indent="0">
              <a:buNone/>
            </a:pPr>
            <a:r>
              <a:rPr lang="en-US" dirty="0"/>
              <a:t>Include the relationship with the SFA (e.g., parent, school health professional, etc.).</a:t>
            </a:r>
          </a:p>
          <a:p>
            <a:pPr marL="0" indent="0">
              <a:buNone/>
            </a:pPr>
            <a:endParaRPr lang="en-US" dirty="0"/>
          </a:p>
          <a:p>
            <a:endParaRPr lang="en-US" dirty="0"/>
          </a:p>
          <a:p>
            <a:endParaRPr lang="en-US" sz="28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Why Complete a TEA?</a:t>
            </a:r>
          </a:p>
        </p:txBody>
      </p:sp>
    </p:spTree>
    <p:extLst>
      <p:ext uri="{BB962C8B-B14F-4D97-AF65-F5344CB8AC3E}">
        <p14:creationId xmlns:p14="http://schemas.microsoft.com/office/powerpoint/2010/main" val="1430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47800"/>
            <a:ext cx="10591800" cy="4724400"/>
          </a:xfrm>
        </p:spPr>
        <p:txBody>
          <a:bodyPr/>
          <a:lstStyle/>
          <a:p>
            <a:pPr marL="0" indent="0">
              <a:buNone/>
            </a:pPr>
            <a:r>
              <a:rPr lang="en-US" b="1" dirty="0"/>
              <a:t>Required as part of the Administrative Review</a:t>
            </a:r>
          </a:p>
          <a:p>
            <a:pPr marL="0" indent="0">
              <a:buNone/>
            </a:pPr>
            <a:endParaRPr lang="en-US" dirty="0"/>
          </a:p>
          <a:p>
            <a:pPr marL="0" indent="0">
              <a:buNone/>
            </a:pPr>
            <a:r>
              <a:rPr lang="en-US" b="1" dirty="0"/>
              <a:t>Question 1004:</a:t>
            </a:r>
          </a:p>
          <a:p>
            <a:pPr marL="0" indent="0">
              <a:buNone/>
            </a:pPr>
            <a:r>
              <a:rPr lang="en-US" dirty="0"/>
              <a:t>How are potential stakeholders made aware of their ability to participate in the development, review, update, and implementation of the Local School Wellness Policy?</a:t>
            </a:r>
          </a:p>
          <a:p>
            <a:pPr marL="0" indent="0">
              <a:buNone/>
            </a:pPr>
            <a:r>
              <a:rPr lang="en-US" dirty="0"/>
              <a:t>Provide supporting documentation.</a:t>
            </a:r>
          </a:p>
          <a:p>
            <a:pPr marL="0" indent="0">
              <a:buNone/>
            </a:pPr>
            <a:endParaRPr lang="en-US" dirty="0"/>
          </a:p>
          <a:p>
            <a:endParaRPr lang="en-US" dirty="0"/>
          </a:p>
          <a:p>
            <a:endParaRPr lang="en-US" sz="28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Why Complete a TEA?</a:t>
            </a:r>
          </a:p>
        </p:txBody>
      </p:sp>
    </p:spTree>
    <p:extLst>
      <p:ext uri="{BB962C8B-B14F-4D97-AF65-F5344CB8AC3E}">
        <p14:creationId xmlns:p14="http://schemas.microsoft.com/office/powerpoint/2010/main" val="58347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0012" y="1447800"/>
            <a:ext cx="10591800" cy="4724400"/>
          </a:xfrm>
        </p:spPr>
        <p:txBody>
          <a:bodyPr/>
          <a:lstStyle/>
          <a:p>
            <a:pPr marL="0" indent="0">
              <a:buNone/>
            </a:pPr>
            <a:r>
              <a:rPr lang="en-US" b="1" dirty="0"/>
              <a:t>Required as part of the Administrative Review</a:t>
            </a:r>
          </a:p>
          <a:p>
            <a:pPr marL="0" indent="0">
              <a:buNone/>
            </a:pPr>
            <a:endParaRPr lang="en-US" dirty="0"/>
          </a:p>
          <a:p>
            <a:pPr marL="0" indent="0">
              <a:buNone/>
            </a:pPr>
            <a:r>
              <a:rPr lang="en-US" b="1" dirty="0"/>
              <a:t>Question 1005:</a:t>
            </a:r>
          </a:p>
          <a:p>
            <a:pPr marL="0" indent="0">
              <a:buNone/>
            </a:pPr>
            <a:r>
              <a:rPr lang="en-US" dirty="0"/>
              <a:t>Provide a copy of the most recent assessment of the implementation of the Local School Wellness Policy.</a:t>
            </a:r>
          </a:p>
          <a:p>
            <a:pPr marL="0" indent="0">
              <a:buNone/>
            </a:pPr>
            <a:endParaRPr lang="en-US" dirty="0"/>
          </a:p>
          <a:p>
            <a:endParaRPr lang="en-US" dirty="0"/>
          </a:p>
          <a:p>
            <a:endParaRPr lang="en-US" sz="2800" dirty="0"/>
          </a:p>
        </p:txBody>
      </p:sp>
      <p:sp>
        <p:nvSpPr>
          <p:cNvPr id="2" name="Title 1"/>
          <p:cNvSpPr>
            <a:spLocks noGrp="1"/>
          </p:cNvSpPr>
          <p:nvPr>
            <p:ph type="title"/>
          </p:nvPr>
        </p:nvSpPr>
        <p:spPr>
          <a:solidFill>
            <a:schemeClr val="accent4">
              <a:lumMod val="40000"/>
              <a:lumOff val="60000"/>
            </a:schemeClr>
          </a:solidFill>
        </p:spPr>
        <p:txBody>
          <a:bodyPr/>
          <a:lstStyle/>
          <a:p>
            <a:r>
              <a:rPr lang="en-US" dirty="0"/>
              <a:t>Why Complete a TEA?</a:t>
            </a:r>
          </a:p>
        </p:txBody>
      </p:sp>
    </p:spTree>
    <p:extLst>
      <p:ext uri="{BB962C8B-B14F-4D97-AF65-F5344CB8AC3E}">
        <p14:creationId xmlns:p14="http://schemas.microsoft.com/office/powerpoint/2010/main" val="229786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 for Second Posting of Procurement Videos">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300" b="0" i="0" u="none" strike="noStrike" cap="none" normalizeH="0" baseline="0" smtClean="0">
            <a:ln>
              <a:noFill/>
            </a:ln>
            <a:solidFill>
              <a:srgbClr val="000054"/>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33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 for Second Posting of Procurement Videos" id="{4141C104-028B-4EDD-8ADE-50DAD66912DC}" vid="{5119DD35-1829-4907-B57D-57C9F8D4E753}"/>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63CEF8-E427-41A3-B701-02CD4579E2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 for Second Posting of Procurement Videos</Template>
  <TotalTime>0</TotalTime>
  <Words>2752</Words>
  <Application>Microsoft Office PowerPoint</Application>
  <PresentationFormat>Custom</PresentationFormat>
  <Paragraphs>312</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MS PGothic</vt:lpstr>
      <vt:lpstr>Arial</vt:lpstr>
      <vt:lpstr>Constantia</vt:lpstr>
      <vt:lpstr>Lucida Sans Unicode</vt:lpstr>
      <vt:lpstr>Times New Roman</vt:lpstr>
      <vt:lpstr>Theme for Second Posting of Procurement Videos</vt:lpstr>
      <vt:lpstr>Breaking Down the  Wellness Policy Triennial Assessment into Bite-Sized Pieces</vt:lpstr>
      <vt:lpstr>Training Objectives </vt:lpstr>
      <vt:lpstr>Why Complete a TEA?</vt:lpstr>
      <vt:lpstr>Why Complete a TEA?</vt:lpstr>
      <vt:lpstr>Why Complete a TEA?</vt:lpstr>
      <vt:lpstr>Why Complete a TEA?</vt:lpstr>
      <vt:lpstr>Why Complete a TEA?</vt:lpstr>
      <vt:lpstr>Why Complete a TEA?</vt:lpstr>
      <vt:lpstr>Why Complete a TEA?</vt:lpstr>
      <vt:lpstr>Why Complete a TEA?</vt:lpstr>
      <vt:lpstr>Why Complete a TEA?</vt:lpstr>
      <vt:lpstr>Requirements for the  Triennial Assessment</vt:lpstr>
      <vt:lpstr>1. Compare Your Policy to       a Model Policy</vt:lpstr>
      <vt:lpstr>What Does the term “Model Policy”  Mean to You?</vt:lpstr>
      <vt:lpstr>Examples of Model Policies</vt:lpstr>
      <vt:lpstr>Activity: Compare Model Policies</vt:lpstr>
      <vt:lpstr>Recommended Comparison Tool: WellSAT 3.0</vt:lpstr>
      <vt:lpstr>WellSAT Report </vt:lpstr>
      <vt:lpstr>Policy Score</vt:lpstr>
      <vt:lpstr>Activity: Score Policy</vt:lpstr>
      <vt:lpstr>2. Progress Toward Goals</vt:lpstr>
      <vt:lpstr>2. Progress Toward Goals</vt:lpstr>
      <vt:lpstr>3. Compliance with the Policy </vt:lpstr>
      <vt:lpstr>3. Compliance with the Policy </vt:lpstr>
      <vt:lpstr>3. Compliance with the Policy </vt:lpstr>
      <vt:lpstr>4. Report Results</vt:lpstr>
      <vt:lpstr>Professional Standards Crediting Information</vt:lpstr>
      <vt:lpstr>NSD Customer Service Survey How Can we help?</vt:lpstr>
      <vt:lpstr>Thank You for Attending!</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2016-02-16T16:37:36Z</dcterms:created>
  <dcterms:modified xsi:type="dcterms:W3CDTF">2019-10-28T22:27:10Z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TC027879429991</vt:lpwstr>
  </property>
</Properties>
</file>