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notesMasterIdLst>
    <p:notesMasterId r:id="rId20"/>
  </p:notesMasterIdLst>
  <p:sldIdLst>
    <p:sldId id="256" r:id="rId2"/>
    <p:sldId id="257" r:id="rId3"/>
    <p:sldId id="268" r:id="rId4"/>
    <p:sldId id="259" r:id="rId5"/>
    <p:sldId id="269" r:id="rId6"/>
    <p:sldId id="265" r:id="rId7"/>
    <p:sldId id="273" r:id="rId8"/>
    <p:sldId id="260" r:id="rId9"/>
    <p:sldId id="274" r:id="rId10"/>
    <p:sldId id="258" r:id="rId11"/>
    <p:sldId id="263" r:id="rId12"/>
    <p:sldId id="264" r:id="rId13"/>
    <p:sldId id="275" r:id="rId14"/>
    <p:sldId id="272" r:id="rId15"/>
    <p:sldId id="261" r:id="rId16"/>
    <p:sldId id="262" r:id="rId17"/>
    <p:sldId id="276"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4660"/>
  </p:normalViewPr>
  <p:slideViewPr>
    <p:cSldViewPr snapToGrid="0">
      <p:cViewPr varScale="1">
        <p:scale>
          <a:sx n="101" d="100"/>
          <a:sy n="101" d="100"/>
        </p:scale>
        <p:origin x="144"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245D9-F92D-4A5F-97B2-EBCF84DC6462}"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FC593002-07F5-4666-9E28-C466A67CA42A}">
      <dgm:prSet phldrT="[Text]"/>
      <dgm:spPr>
        <a:solidFill>
          <a:schemeClr val="accent2"/>
        </a:solidFill>
      </dgm:spPr>
      <dgm:t>
        <a:bodyPr/>
        <a:lstStyle/>
        <a:p>
          <a:r>
            <a:rPr lang="en-US" dirty="0" smtClean="0"/>
            <a:t>Wellness</a:t>
          </a:r>
          <a:endParaRPr lang="en-US" dirty="0"/>
        </a:p>
      </dgm:t>
    </dgm:pt>
    <dgm:pt modelId="{55024A2B-9D54-4ADD-AEB4-EB1DB086FE9B}" type="parTrans" cxnId="{969F50F9-33EB-49C2-ABE6-34E03ECB7E8E}">
      <dgm:prSet/>
      <dgm:spPr/>
      <dgm:t>
        <a:bodyPr/>
        <a:lstStyle/>
        <a:p>
          <a:endParaRPr lang="en-US"/>
        </a:p>
      </dgm:t>
    </dgm:pt>
    <dgm:pt modelId="{A2A85689-69EF-49BC-B85D-E2557136B07D}" type="sibTrans" cxnId="{969F50F9-33EB-49C2-ABE6-34E03ECB7E8E}">
      <dgm:prSet/>
      <dgm:spPr/>
      <dgm:t>
        <a:bodyPr/>
        <a:lstStyle/>
        <a:p>
          <a:endParaRPr lang="en-US"/>
        </a:p>
      </dgm:t>
    </dgm:pt>
    <dgm:pt modelId="{2392F1B8-A0A9-4E3C-A79D-DA9B3C13BD33}">
      <dgm:prSet phldrT="[Text]" custT="1"/>
      <dgm:spPr/>
      <dgm:t>
        <a:bodyPr/>
        <a:lstStyle/>
        <a:p>
          <a:r>
            <a:rPr lang="en-US" sz="1600" dirty="0" smtClean="0"/>
            <a:t>Physical Activity</a:t>
          </a:r>
          <a:endParaRPr lang="en-US" sz="1600" dirty="0"/>
        </a:p>
      </dgm:t>
    </dgm:pt>
    <dgm:pt modelId="{F3A37079-68B4-4B48-964D-873E662C20EF}" type="parTrans" cxnId="{133F8F72-9E7B-49A7-A8FC-1B73050AF859}">
      <dgm:prSet/>
      <dgm:spPr/>
      <dgm:t>
        <a:bodyPr/>
        <a:lstStyle/>
        <a:p>
          <a:endParaRPr lang="en-US"/>
        </a:p>
      </dgm:t>
    </dgm:pt>
    <dgm:pt modelId="{9232C575-A20D-40D2-BC58-7151BBAC96FB}" type="sibTrans" cxnId="{133F8F72-9E7B-49A7-A8FC-1B73050AF859}">
      <dgm:prSet/>
      <dgm:spPr/>
      <dgm:t>
        <a:bodyPr/>
        <a:lstStyle/>
        <a:p>
          <a:endParaRPr lang="en-US"/>
        </a:p>
      </dgm:t>
    </dgm:pt>
    <dgm:pt modelId="{43C3E7A3-B9B5-4462-BD17-A1B51FF95CC9}">
      <dgm:prSet phldrT="[Text]" custT="1"/>
      <dgm:spPr/>
      <dgm:t>
        <a:bodyPr/>
        <a:lstStyle/>
        <a:p>
          <a:r>
            <a:rPr lang="en-US" sz="1600" dirty="0" smtClean="0"/>
            <a:t>Nutrition Standards</a:t>
          </a:r>
          <a:endParaRPr lang="en-US" sz="1600" dirty="0"/>
        </a:p>
      </dgm:t>
    </dgm:pt>
    <dgm:pt modelId="{9EB57D99-3C67-48AA-BA1C-EEF86045B4DD}" type="parTrans" cxnId="{2EA41150-EBC7-4D11-A42A-F47AC86BC1AD}">
      <dgm:prSet/>
      <dgm:spPr/>
      <dgm:t>
        <a:bodyPr/>
        <a:lstStyle/>
        <a:p>
          <a:endParaRPr lang="en-US"/>
        </a:p>
      </dgm:t>
    </dgm:pt>
    <dgm:pt modelId="{9CFAFA4B-E2E7-4913-AB9F-71F7F8D7E9A2}" type="sibTrans" cxnId="{2EA41150-EBC7-4D11-A42A-F47AC86BC1AD}">
      <dgm:prSet/>
      <dgm:spPr/>
      <dgm:t>
        <a:bodyPr/>
        <a:lstStyle/>
        <a:p>
          <a:endParaRPr lang="en-US"/>
        </a:p>
      </dgm:t>
    </dgm:pt>
    <dgm:pt modelId="{21F70237-E51E-4DE5-8193-D751F565007F}">
      <dgm:prSet phldrT="[Text]" custT="1"/>
      <dgm:spPr/>
      <dgm:t>
        <a:bodyPr/>
        <a:lstStyle/>
        <a:p>
          <a:r>
            <a:rPr lang="en-US" sz="1600" dirty="0" smtClean="0"/>
            <a:t>Mental Wellness</a:t>
          </a:r>
          <a:endParaRPr lang="en-US" sz="1600" dirty="0"/>
        </a:p>
      </dgm:t>
    </dgm:pt>
    <dgm:pt modelId="{DEBDF307-B5CF-497D-8FBF-BAA9224F2D43}" type="parTrans" cxnId="{66743868-9700-429B-A1B8-11F217D3614B}">
      <dgm:prSet/>
      <dgm:spPr/>
      <dgm:t>
        <a:bodyPr/>
        <a:lstStyle/>
        <a:p>
          <a:endParaRPr lang="en-US"/>
        </a:p>
      </dgm:t>
    </dgm:pt>
    <dgm:pt modelId="{658A7856-0F44-4811-BC7C-54574DE6D067}" type="sibTrans" cxnId="{66743868-9700-429B-A1B8-11F217D3614B}">
      <dgm:prSet/>
      <dgm:spPr/>
      <dgm:t>
        <a:bodyPr/>
        <a:lstStyle/>
        <a:p>
          <a:endParaRPr lang="en-US"/>
        </a:p>
      </dgm:t>
    </dgm:pt>
    <dgm:pt modelId="{A2542D0B-DE31-4DE5-B930-AD1A9DF6E6BF}">
      <dgm:prSet phldrT="[Text]" custT="1"/>
      <dgm:spPr/>
      <dgm:t>
        <a:bodyPr/>
        <a:lstStyle/>
        <a:p>
          <a:r>
            <a:rPr lang="en-US" sz="1600" dirty="0" smtClean="0"/>
            <a:t>Healthy Meetings</a:t>
          </a:r>
          <a:endParaRPr lang="en-US" sz="1600" dirty="0"/>
        </a:p>
      </dgm:t>
    </dgm:pt>
    <dgm:pt modelId="{070D253D-2020-4307-949D-95C1965EAEE1}" type="parTrans" cxnId="{4300B967-D41D-4D57-B081-5BF8BF033BFF}">
      <dgm:prSet/>
      <dgm:spPr/>
      <dgm:t>
        <a:bodyPr/>
        <a:lstStyle/>
        <a:p>
          <a:endParaRPr lang="en-US"/>
        </a:p>
      </dgm:t>
    </dgm:pt>
    <dgm:pt modelId="{CD00C8F5-3C7B-40F5-ABD3-A91F14C80626}" type="sibTrans" cxnId="{4300B967-D41D-4D57-B081-5BF8BF033BFF}">
      <dgm:prSet/>
      <dgm:spPr/>
      <dgm:t>
        <a:bodyPr/>
        <a:lstStyle/>
        <a:p>
          <a:endParaRPr lang="en-US"/>
        </a:p>
      </dgm:t>
    </dgm:pt>
    <dgm:pt modelId="{7EF9A470-A645-4530-9010-B50435CB4BC2}">
      <dgm:prSet custT="1"/>
      <dgm:spPr/>
      <dgm:t>
        <a:bodyPr/>
        <a:lstStyle/>
        <a:p>
          <a:r>
            <a:rPr lang="en-US" sz="1600" dirty="0" smtClean="0"/>
            <a:t>Stretch Breaks</a:t>
          </a:r>
          <a:endParaRPr lang="en-US" sz="1600" dirty="0"/>
        </a:p>
      </dgm:t>
    </dgm:pt>
    <dgm:pt modelId="{9249B4A5-D3B0-4237-A652-4D975C9BFF34}" type="parTrans" cxnId="{A30453D8-5AAE-4EE5-B6EB-A706F395A335}">
      <dgm:prSet/>
      <dgm:spPr/>
      <dgm:t>
        <a:bodyPr/>
        <a:lstStyle/>
        <a:p>
          <a:endParaRPr lang="en-US"/>
        </a:p>
      </dgm:t>
    </dgm:pt>
    <dgm:pt modelId="{3FDBA67D-196D-45E2-A68B-E15E52BA61EB}" type="sibTrans" cxnId="{A30453D8-5AAE-4EE5-B6EB-A706F395A335}">
      <dgm:prSet/>
      <dgm:spPr/>
      <dgm:t>
        <a:bodyPr/>
        <a:lstStyle/>
        <a:p>
          <a:endParaRPr lang="en-US"/>
        </a:p>
      </dgm:t>
    </dgm:pt>
    <dgm:pt modelId="{68DB9DEF-6901-49D7-8389-59007BF449F7}">
      <dgm:prSet custT="1"/>
      <dgm:spPr/>
      <dgm:t>
        <a:bodyPr/>
        <a:lstStyle/>
        <a:p>
          <a:r>
            <a:rPr lang="en-US" sz="1600" dirty="0" smtClean="0"/>
            <a:t>Breastfeeding and Lactation</a:t>
          </a:r>
          <a:endParaRPr lang="en-US" sz="1600" dirty="0"/>
        </a:p>
      </dgm:t>
    </dgm:pt>
    <dgm:pt modelId="{7F76EB56-34D2-4FE5-9A39-CB002244F33F}" type="parTrans" cxnId="{6644F1E6-A20A-493F-BCC6-B07C65AAB7E7}">
      <dgm:prSet/>
      <dgm:spPr/>
      <dgm:t>
        <a:bodyPr/>
        <a:lstStyle/>
        <a:p>
          <a:endParaRPr lang="en-US"/>
        </a:p>
      </dgm:t>
    </dgm:pt>
    <dgm:pt modelId="{9F193518-EE48-4A7C-8096-7C030A580869}" type="sibTrans" cxnId="{6644F1E6-A20A-493F-BCC6-B07C65AAB7E7}">
      <dgm:prSet/>
      <dgm:spPr/>
      <dgm:t>
        <a:bodyPr/>
        <a:lstStyle/>
        <a:p>
          <a:endParaRPr lang="en-US"/>
        </a:p>
      </dgm:t>
    </dgm:pt>
    <dgm:pt modelId="{D73A1F28-D72C-44B7-8246-8009F9F9C0F8}" type="pres">
      <dgm:prSet presAssocID="{186245D9-F92D-4A5F-97B2-EBCF84DC6462}" presName="Name0" presStyleCnt="0">
        <dgm:presLayoutVars>
          <dgm:chMax val="1"/>
          <dgm:dir/>
          <dgm:animLvl val="ctr"/>
          <dgm:resizeHandles val="exact"/>
        </dgm:presLayoutVars>
      </dgm:prSet>
      <dgm:spPr/>
    </dgm:pt>
    <dgm:pt modelId="{24110009-1FD9-4289-80E8-C005BF40B35C}" type="pres">
      <dgm:prSet presAssocID="{FC593002-07F5-4666-9E28-C466A67CA42A}" presName="centerShape" presStyleLbl="node0" presStyleIdx="0" presStyleCnt="1" custLinFactNeighborX="414" custLinFactNeighborY="5"/>
      <dgm:spPr/>
    </dgm:pt>
    <dgm:pt modelId="{1204FCBC-4A72-4B90-A2B0-53F5138FE66E}" type="pres">
      <dgm:prSet presAssocID="{2392F1B8-A0A9-4E3C-A79D-DA9B3C13BD33}" presName="node" presStyleLbl="node1" presStyleIdx="0" presStyleCnt="6" custScaleX="147343">
        <dgm:presLayoutVars>
          <dgm:bulletEnabled val="1"/>
        </dgm:presLayoutVars>
      </dgm:prSet>
      <dgm:spPr/>
      <dgm:t>
        <a:bodyPr/>
        <a:lstStyle/>
        <a:p>
          <a:endParaRPr lang="en-US"/>
        </a:p>
      </dgm:t>
    </dgm:pt>
    <dgm:pt modelId="{CE6D6ABE-72B6-41BB-8589-06B60AAE4BF6}" type="pres">
      <dgm:prSet presAssocID="{2392F1B8-A0A9-4E3C-A79D-DA9B3C13BD33}" presName="dummy" presStyleCnt="0"/>
      <dgm:spPr/>
    </dgm:pt>
    <dgm:pt modelId="{7D2F1C42-8259-4335-924E-E52FDA2E58E9}" type="pres">
      <dgm:prSet presAssocID="{9232C575-A20D-40D2-BC58-7151BBAC96FB}" presName="sibTrans" presStyleLbl="sibTrans2D1" presStyleIdx="0" presStyleCnt="6"/>
      <dgm:spPr/>
    </dgm:pt>
    <dgm:pt modelId="{529CD916-C0F0-41B9-865D-FD302BE7367B}" type="pres">
      <dgm:prSet presAssocID="{7EF9A470-A645-4530-9010-B50435CB4BC2}" presName="node" presStyleLbl="node1" presStyleIdx="1" presStyleCnt="6" custScaleX="141331">
        <dgm:presLayoutVars>
          <dgm:bulletEnabled val="1"/>
        </dgm:presLayoutVars>
      </dgm:prSet>
      <dgm:spPr/>
      <dgm:t>
        <a:bodyPr/>
        <a:lstStyle/>
        <a:p>
          <a:endParaRPr lang="en-US"/>
        </a:p>
      </dgm:t>
    </dgm:pt>
    <dgm:pt modelId="{CE0CA75C-0B2D-4324-9805-5A893AFCE5DA}" type="pres">
      <dgm:prSet presAssocID="{7EF9A470-A645-4530-9010-B50435CB4BC2}" presName="dummy" presStyleCnt="0"/>
      <dgm:spPr/>
    </dgm:pt>
    <dgm:pt modelId="{0FB07F55-D366-4A5F-8665-DE8CD589168D}" type="pres">
      <dgm:prSet presAssocID="{3FDBA67D-196D-45E2-A68B-E15E52BA61EB}" presName="sibTrans" presStyleLbl="sibTrans2D1" presStyleIdx="1" presStyleCnt="6"/>
      <dgm:spPr/>
    </dgm:pt>
    <dgm:pt modelId="{D2EC75FA-113A-4361-8533-3E4845CE1E2A}" type="pres">
      <dgm:prSet presAssocID="{68DB9DEF-6901-49D7-8389-59007BF449F7}" presName="node" presStyleLbl="node1" presStyleIdx="2" presStyleCnt="6" custScaleX="135046">
        <dgm:presLayoutVars>
          <dgm:bulletEnabled val="1"/>
        </dgm:presLayoutVars>
      </dgm:prSet>
      <dgm:spPr/>
    </dgm:pt>
    <dgm:pt modelId="{822EA0BF-248E-45AE-A3DB-BA826AE46256}" type="pres">
      <dgm:prSet presAssocID="{68DB9DEF-6901-49D7-8389-59007BF449F7}" presName="dummy" presStyleCnt="0"/>
      <dgm:spPr/>
    </dgm:pt>
    <dgm:pt modelId="{DFF500E5-FCD3-4125-BCF6-E6E5B1DFA9AA}" type="pres">
      <dgm:prSet presAssocID="{9F193518-EE48-4A7C-8096-7C030A580869}" presName="sibTrans" presStyleLbl="sibTrans2D1" presStyleIdx="2" presStyleCnt="6"/>
      <dgm:spPr/>
    </dgm:pt>
    <dgm:pt modelId="{29EAFDA6-5C14-4BB7-8527-978D266A3BA1}" type="pres">
      <dgm:prSet presAssocID="{43C3E7A3-B9B5-4462-BD17-A1B51FF95CC9}" presName="node" presStyleLbl="node1" presStyleIdx="3" presStyleCnt="6" custScaleX="149108">
        <dgm:presLayoutVars>
          <dgm:bulletEnabled val="1"/>
        </dgm:presLayoutVars>
      </dgm:prSet>
      <dgm:spPr/>
    </dgm:pt>
    <dgm:pt modelId="{E59F341F-3183-423C-8E74-91E147C67BAD}" type="pres">
      <dgm:prSet presAssocID="{43C3E7A3-B9B5-4462-BD17-A1B51FF95CC9}" presName="dummy" presStyleCnt="0"/>
      <dgm:spPr/>
    </dgm:pt>
    <dgm:pt modelId="{B8CE7780-7E33-4303-9AE2-5887F3E7A2B7}" type="pres">
      <dgm:prSet presAssocID="{9CFAFA4B-E2E7-4913-AB9F-71F7F8D7E9A2}" presName="sibTrans" presStyleLbl="sibTrans2D1" presStyleIdx="3" presStyleCnt="6"/>
      <dgm:spPr/>
    </dgm:pt>
    <dgm:pt modelId="{0A15AC4A-8861-4213-BE9B-BAD40CE356E5}" type="pres">
      <dgm:prSet presAssocID="{21F70237-E51E-4DE5-8193-D751F565007F}" presName="node" presStyleLbl="node1" presStyleIdx="4" presStyleCnt="6" custScaleX="141757">
        <dgm:presLayoutVars>
          <dgm:bulletEnabled val="1"/>
        </dgm:presLayoutVars>
      </dgm:prSet>
      <dgm:spPr/>
    </dgm:pt>
    <dgm:pt modelId="{4AA5DC42-951A-4446-91CB-BC671D55014C}" type="pres">
      <dgm:prSet presAssocID="{21F70237-E51E-4DE5-8193-D751F565007F}" presName="dummy" presStyleCnt="0"/>
      <dgm:spPr/>
    </dgm:pt>
    <dgm:pt modelId="{E6BC15B7-5B79-4435-A904-92C16D5C65F3}" type="pres">
      <dgm:prSet presAssocID="{658A7856-0F44-4811-BC7C-54574DE6D067}" presName="sibTrans" presStyleLbl="sibTrans2D1" presStyleIdx="4" presStyleCnt="6"/>
      <dgm:spPr/>
    </dgm:pt>
    <dgm:pt modelId="{0A1BBD9B-1451-401D-A3A8-86D2C2E500CA}" type="pres">
      <dgm:prSet presAssocID="{A2542D0B-DE31-4DE5-B930-AD1A9DF6E6BF}" presName="node" presStyleLbl="node1" presStyleIdx="5" presStyleCnt="6" custScaleX="135560" custRadScaleRad="100585" custRadScaleInc="447">
        <dgm:presLayoutVars>
          <dgm:bulletEnabled val="1"/>
        </dgm:presLayoutVars>
      </dgm:prSet>
      <dgm:spPr/>
    </dgm:pt>
    <dgm:pt modelId="{227BBA29-2359-4EDD-B197-AD2FE655C923}" type="pres">
      <dgm:prSet presAssocID="{A2542D0B-DE31-4DE5-B930-AD1A9DF6E6BF}" presName="dummy" presStyleCnt="0"/>
      <dgm:spPr/>
    </dgm:pt>
    <dgm:pt modelId="{CA9BEC19-B5CC-4BF3-AFCB-5DAB665ED529}" type="pres">
      <dgm:prSet presAssocID="{CD00C8F5-3C7B-40F5-ABD3-A91F14C80626}" presName="sibTrans" presStyleLbl="sibTrans2D1" presStyleIdx="5" presStyleCnt="6"/>
      <dgm:spPr/>
    </dgm:pt>
  </dgm:ptLst>
  <dgm:cxnLst>
    <dgm:cxn modelId="{F198485F-4BAC-4B0C-BEC2-52ED17CF462E}" type="presOf" srcId="{186245D9-F92D-4A5F-97B2-EBCF84DC6462}" destId="{D73A1F28-D72C-44B7-8246-8009F9F9C0F8}" srcOrd="0" destOrd="0" presId="urn:microsoft.com/office/officeart/2005/8/layout/radial6"/>
    <dgm:cxn modelId="{A30453D8-5AAE-4EE5-B6EB-A706F395A335}" srcId="{FC593002-07F5-4666-9E28-C466A67CA42A}" destId="{7EF9A470-A645-4530-9010-B50435CB4BC2}" srcOrd="1" destOrd="0" parTransId="{9249B4A5-D3B0-4237-A652-4D975C9BFF34}" sibTransId="{3FDBA67D-196D-45E2-A68B-E15E52BA61EB}"/>
    <dgm:cxn modelId="{712C9CEB-DAE2-4428-B3B0-4B67E402EFF4}" type="presOf" srcId="{9CFAFA4B-E2E7-4913-AB9F-71F7F8D7E9A2}" destId="{B8CE7780-7E33-4303-9AE2-5887F3E7A2B7}" srcOrd="0" destOrd="0" presId="urn:microsoft.com/office/officeart/2005/8/layout/radial6"/>
    <dgm:cxn modelId="{CAF36681-E9D9-408A-AED2-C6D93C69CFB4}" type="presOf" srcId="{2392F1B8-A0A9-4E3C-A79D-DA9B3C13BD33}" destId="{1204FCBC-4A72-4B90-A2B0-53F5138FE66E}" srcOrd="0" destOrd="0" presId="urn:microsoft.com/office/officeart/2005/8/layout/radial6"/>
    <dgm:cxn modelId="{133F8F72-9E7B-49A7-A8FC-1B73050AF859}" srcId="{FC593002-07F5-4666-9E28-C466A67CA42A}" destId="{2392F1B8-A0A9-4E3C-A79D-DA9B3C13BD33}" srcOrd="0" destOrd="0" parTransId="{F3A37079-68B4-4B48-964D-873E662C20EF}" sibTransId="{9232C575-A20D-40D2-BC58-7151BBAC96FB}"/>
    <dgm:cxn modelId="{4300B967-D41D-4D57-B081-5BF8BF033BFF}" srcId="{FC593002-07F5-4666-9E28-C466A67CA42A}" destId="{A2542D0B-DE31-4DE5-B930-AD1A9DF6E6BF}" srcOrd="5" destOrd="0" parTransId="{070D253D-2020-4307-949D-95C1965EAEE1}" sibTransId="{CD00C8F5-3C7B-40F5-ABD3-A91F14C80626}"/>
    <dgm:cxn modelId="{C5E75515-6E2D-4C25-8E9E-2F04E2569CD7}" type="presOf" srcId="{3FDBA67D-196D-45E2-A68B-E15E52BA61EB}" destId="{0FB07F55-D366-4A5F-8665-DE8CD589168D}" srcOrd="0" destOrd="0" presId="urn:microsoft.com/office/officeart/2005/8/layout/radial6"/>
    <dgm:cxn modelId="{D1A1A95D-709F-4DA8-9717-1A8B40670853}" type="presOf" srcId="{CD00C8F5-3C7B-40F5-ABD3-A91F14C80626}" destId="{CA9BEC19-B5CC-4BF3-AFCB-5DAB665ED529}" srcOrd="0" destOrd="0" presId="urn:microsoft.com/office/officeart/2005/8/layout/radial6"/>
    <dgm:cxn modelId="{2E22DE5B-47C2-464E-B6A8-E77314AE312A}" type="presOf" srcId="{68DB9DEF-6901-49D7-8389-59007BF449F7}" destId="{D2EC75FA-113A-4361-8533-3E4845CE1E2A}" srcOrd="0" destOrd="0" presId="urn:microsoft.com/office/officeart/2005/8/layout/radial6"/>
    <dgm:cxn modelId="{A1649456-E774-4936-B343-14E11B265A95}" type="presOf" srcId="{A2542D0B-DE31-4DE5-B930-AD1A9DF6E6BF}" destId="{0A1BBD9B-1451-401D-A3A8-86D2C2E500CA}" srcOrd="0" destOrd="0" presId="urn:microsoft.com/office/officeart/2005/8/layout/radial6"/>
    <dgm:cxn modelId="{6644F1E6-A20A-493F-BCC6-B07C65AAB7E7}" srcId="{FC593002-07F5-4666-9E28-C466A67CA42A}" destId="{68DB9DEF-6901-49D7-8389-59007BF449F7}" srcOrd="2" destOrd="0" parTransId="{7F76EB56-34D2-4FE5-9A39-CB002244F33F}" sibTransId="{9F193518-EE48-4A7C-8096-7C030A580869}"/>
    <dgm:cxn modelId="{9E99F708-E224-4C1C-8B81-888D18610643}" type="presOf" srcId="{9232C575-A20D-40D2-BC58-7151BBAC96FB}" destId="{7D2F1C42-8259-4335-924E-E52FDA2E58E9}" srcOrd="0" destOrd="0" presId="urn:microsoft.com/office/officeart/2005/8/layout/radial6"/>
    <dgm:cxn modelId="{66743868-9700-429B-A1B8-11F217D3614B}" srcId="{FC593002-07F5-4666-9E28-C466A67CA42A}" destId="{21F70237-E51E-4DE5-8193-D751F565007F}" srcOrd="4" destOrd="0" parTransId="{DEBDF307-B5CF-497D-8FBF-BAA9224F2D43}" sibTransId="{658A7856-0F44-4811-BC7C-54574DE6D067}"/>
    <dgm:cxn modelId="{280BC407-7B28-4738-8F6A-B8709AF5321B}" type="presOf" srcId="{658A7856-0F44-4811-BC7C-54574DE6D067}" destId="{E6BC15B7-5B79-4435-A904-92C16D5C65F3}" srcOrd="0" destOrd="0" presId="urn:microsoft.com/office/officeart/2005/8/layout/radial6"/>
    <dgm:cxn modelId="{646D644B-3009-4170-BBFA-873723D566BC}" type="presOf" srcId="{21F70237-E51E-4DE5-8193-D751F565007F}" destId="{0A15AC4A-8861-4213-BE9B-BAD40CE356E5}" srcOrd="0" destOrd="0" presId="urn:microsoft.com/office/officeart/2005/8/layout/radial6"/>
    <dgm:cxn modelId="{F47B1F02-AC40-466A-8640-B4D205222B4D}" type="presOf" srcId="{7EF9A470-A645-4530-9010-B50435CB4BC2}" destId="{529CD916-C0F0-41B9-865D-FD302BE7367B}" srcOrd="0" destOrd="0" presId="urn:microsoft.com/office/officeart/2005/8/layout/radial6"/>
    <dgm:cxn modelId="{40D19BE9-7FC4-494B-9788-DAB5FB7F16C2}" type="presOf" srcId="{43C3E7A3-B9B5-4462-BD17-A1B51FF95CC9}" destId="{29EAFDA6-5C14-4BB7-8527-978D266A3BA1}" srcOrd="0" destOrd="0" presId="urn:microsoft.com/office/officeart/2005/8/layout/radial6"/>
    <dgm:cxn modelId="{2EA41150-EBC7-4D11-A42A-F47AC86BC1AD}" srcId="{FC593002-07F5-4666-9E28-C466A67CA42A}" destId="{43C3E7A3-B9B5-4462-BD17-A1B51FF95CC9}" srcOrd="3" destOrd="0" parTransId="{9EB57D99-3C67-48AA-BA1C-EEF86045B4DD}" sibTransId="{9CFAFA4B-E2E7-4913-AB9F-71F7F8D7E9A2}"/>
    <dgm:cxn modelId="{A1A5C113-358B-4895-B182-6510341B7C6A}" type="presOf" srcId="{9F193518-EE48-4A7C-8096-7C030A580869}" destId="{DFF500E5-FCD3-4125-BCF6-E6E5B1DFA9AA}" srcOrd="0" destOrd="0" presId="urn:microsoft.com/office/officeart/2005/8/layout/radial6"/>
    <dgm:cxn modelId="{045BF416-793F-49E4-AE8E-A0776AE96762}" type="presOf" srcId="{FC593002-07F5-4666-9E28-C466A67CA42A}" destId="{24110009-1FD9-4289-80E8-C005BF40B35C}" srcOrd="0" destOrd="0" presId="urn:microsoft.com/office/officeart/2005/8/layout/radial6"/>
    <dgm:cxn modelId="{969F50F9-33EB-49C2-ABE6-34E03ECB7E8E}" srcId="{186245D9-F92D-4A5F-97B2-EBCF84DC6462}" destId="{FC593002-07F5-4666-9E28-C466A67CA42A}" srcOrd="0" destOrd="0" parTransId="{55024A2B-9D54-4ADD-AEB4-EB1DB086FE9B}" sibTransId="{A2A85689-69EF-49BC-B85D-E2557136B07D}"/>
    <dgm:cxn modelId="{FF265697-B472-4893-9A81-83B2449AF58F}" type="presParOf" srcId="{D73A1F28-D72C-44B7-8246-8009F9F9C0F8}" destId="{24110009-1FD9-4289-80E8-C005BF40B35C}" srcOrd="0" destOrd="0" presId="urn:microsoft.com/office/officeart/2005/8/layout/radial6"/>
    <dgm:cxn modelId="{4C01A6EC-E58E-447C-8DFA-F51396FD6808}" type="presParOf" srcId="{D73A1F28-D72C-44B7-8246-8009F9F9C0F8}" destId="{1204FCBC-4A72-4B90-A2B0-53F5138FE66E}" srcOrd="1" destOrd="0" presId="urn:microsoft.com/office/officeart/2005/8/layout/radial6"/>
    <dgm:cxn modelId="{D45540EA-9339-48B5-9EB5-D7BC7DC48C4D}" type="presParOf" srcId="{D73A1F28-D72C-44B7-8246-8009F9F9C0F8}" destId="{CE6D6ABE-72B6-41BB-8589-06B60AAE4BF6}" srcOrd="2" destOrd="0" presId="urn:microsoft.com/office/officeart/2005/8/layout/radial6"/>
    <dgm:cxn modelId="{C69D72AA-9325-458D-879F-15840705D173}" type="presParOf" srcId="{D73A1F28-D72C-44B7-8246-8009F9F9C0F8}" destId="{7D2F1C42-8259-4335-924E-E52FDA2E58E9}" srcOrd="3" destOrd="0" presId="urn:microsoft.com/office/officeart/2005/8/layout/radial6"/>
    <dgm:cxn modelId="{A4667C88-CD82-4F5B-95F7-7B1A2F3B8023}" type="presParOf" srcId="{D73A1F28-D72C-44B7-8246-8009F9F9C0F8}" destId="{529CD916-C0F0-41B9-865D-FD302BE7367B}" srcOrd="4" destOrd="0" presId="urn:microsoft.com/office/officeart/2005/8/layout/radial6"/>
    <dgm:cxn modelId="{5866B8D0-6D93-4138-8334-7945D3FEA394}" type="presParOf" srcId="{D73A1F28-D72C-44B7-8246-8009F9F9C0F8}" destId="{CE0CA75C-0B2D-4324-9805-5A893AFCE5DA}" srcOrd="5" destOrd="0" presId="urn:microsoft.com/office/officeart/2005/8/layout/radial6"/>
    <dgm:cxn modelId="{5FA6FEF8-53D5-4440-8713-755BEBD3E3B0}" type="presParOf" srcId="{D73A1F28-D72C-44B7-8246-8009F9F9C0F8}" destId="{0FB07F55-D366-4A5F-8665-DE8CD589168D}" srcOrd="6" destOrd="0" presId="urn:microsoft.com/office/officeart/2005/8/layout/radial6"/>
    <dgm:cxn modelId="{78F3CE18-2E5B-4B32-AF7F-E34E8B66FC7E}" type="presParOf" srcId="{D73A1F28-D72C-44B7-8246-8009F9F9C0F8}" destId="{D2EC75FA-113A-4361-8533-3E4845CE1E2A}" srcOrd="7" destOrd="0" presId="urn:microsoft.com/office/officeart/2005/8/layout/radial6"/>
    <dgm:cxn modelId="{237778D2-2FBD-427D-A004-3A8211F19F94}" type="presParOf" srcId="{D73A1F28-D72C-44B7-8246-8009F9F9C0F8}" destId="{822EA0BF-248E-45AE-A3DB-BA826AE46256}" srcOrd="8" destOrd="0" presId="urn:microsoft.com/office/officeart/2005/8/layout/radial6"/>
    <dgm:cxn modelId="{9DEFB5C8-B55E-432D-BCB6-3DCD4D8DFDE4}" type="presParOf" srcId="{D73A1F28-D72C-44B7-8246-8009F9F9C0F8}" destId="{DFF500E5-FCD3-4125-BCF6-E6E5B1DFA9AA}" srcOrd="9" destOrd="0" presId="urn:microsoft.com/office/officeart/2005/8/layout/radial6"/>
    <dgm:cxn modelId="{7BB47775-A29D-44FB-9F80-B326E3FF9322}" type="presParOf" srcId="{D73A1F28-D72C-44B7-8246-8009F9F9C0F8}" destId="{29EAFDA6-5C14-4BB7-8527-978D266A3BA1}" srcOrd="10" destOrd="0" presId="urn:microsoft.com/office/officeart/2005/8/layout/radial6"/>
    <dgm:cxn modelId="{7B21DDCA-CD72-43C0-B39B-5644CC402360}" type="presParOf" srcId="{D73A1F28-D72C-44B7-8246-8009F9F9C0F8}" destId="{E59F341F-3183-423C-8E74-91E147C67BAD}" srcOrd="11" destOrd="0" presId="urn:microsoft.com/office/officeart/2005/8/layout/radial6"/>
    <dgm:cxn modelId="{36AF7185-D963-4B41-A6CD-495B922620FB}" type="presParOf" srcId="{D73A1F28-D72C-44B7-8246-8009F9F9C0F8}" destId="{B8CE7780-7E33-4303-9AE2-5887F3E7A2B7}" srcOrd="12" destOrd="0" presId="urn:microsoft.com/office/officeart/2005/8/layout/radial6"/>
    <dgm:cxn modelId="{DB22A7C2-BF33-47DE-9D61-4FE2FB9D1B8B}" type="presParOf" srcId="{D73A1F28-D72C-44B7-8246-8009F9F9C0F8}" destId="{0A15AC4A-8861-4213-BE9B-BAD40CE356E5}" srcOrd="13" destOrd="0" presId="urn:microsoft.com/office/officeart/2005/8/layout/radial6"/>
    <dgm:cxn modelId="{875529F4-65A5-417E-A74C-84FEA83E9B77}" type="presParOf" srcId="{D73A1F28-D72C-44B7-8246-8009F9F9C0F8}" destId="{4AA5DC42-951A-4446-91CB-BC671D55014C}" srcOrd="14" destOrd="0" presId="urn:microsoft.com/office/officeart/2005/8/layout/radial6"/>
    <dgm:cxn modelId="{61AF4DB4-D280-4DDC-9225-B32FB7C61313}" type="presParOf" srcId="{D73A1F28-D72C-44B7-8246-8009F9F9C0F8}" destId="{E6BC15B7-5B79-4435-A904-92C16D5C65F3}" srcOrd="15" destOrd="0" presId="urn:microsoft.com/office/officeart/2005/8/layout/radial6"/>
    <dgm:cxn modelId="{A11AA19B-D2E7-4829-A81D-B52B1715FAC2}" type="presParOf" srcId="{D73A1F28-D72C-44B7-8246-8009F9F9C0F8}" destId="{0A1BBD9B-1451-401D-A3A8-86D2C2E500CA}" srcOrd="16" destOrd="0" presId="urn:microsoft.com/office/officeart/2005/8/layout/radial6"/>
    <dgm:cxn modelId="{4D168F6D-38A9-4537-87D4-D75E211C52CC}" type="presParOf" srcId="{D73A1F28-D72C-44B7-8246-8009F9F9C0F8}" destId="{227BBA29-2359-4EDD-B197-AD2FE655C923}" srcOrd="17" destOrd="0" presId="urn:microsoft.com/office/officeart/2005/8/layout/radial6"/>
    <dgm:cxn modelId="{5458FF91-50A1-4A6C-92CE-B743D51A8841}" type="presParOf" srcId="{D73A1F28-D72C-44B7-8246-8009F9F9C0F8}" destId="{CA9BEC19-B5CC-4BF3-AFCB-5DAB665ED529}"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BEC19-B5CC-4BF3-AFCB-5DAB665ED529}">
      <dsp:nvSpPr>
        <dsp:cNvPr id="0" name=""/>
        <dsp:cNvSpPr/>
      </dsp:nvSpPr>
      <dsp:spPr>
        <a:xfrm>
          <a:off x="1766257" y="664775"/>
          <a:ext cx="4549779" cy="4549779"/>
        </a:xfrm>
        <a:prstGeom prst="blockArc">
          <a:avLst>
            <a:gd name="adj1" fmla="val 12616938"/>
            <a:gd name="adj2" fmla="val 1622322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BC15B7-5B79-4435-A904-92C16D5C65F3}">
      <dsp:nvSpPr>
        <dsp:cNvPr id="0" name=""/>
        <dsp:cNvSpPr/>
      </dsp:nvSpPr>
      <dsp:spPr>
        <a:xfrm>
          <a:off x="1773736" y="651868"/>
          <a:ext cx="4549779" cy="4549779"/>
        </a:xfrm>
        <a:prstGeom prst="blockArc">
          <a:avLst>
            <a:gd name="adj1" fmla="val 8976822"/>
            <a:gd name="adj2" fmla="val 12593874"/>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CE7780-7E33-4303-9AE2-5887F3E7A2B7}">
      <dsp:nvSpPr>
        <dsp:cNvPr id="0" name=""/>
        <dsp:cNvSpPr/>
      </dsp:nvSpPr>
      <dsp:spPr>
        <a:xfrm>
          <a:off x="1781275" y="664825"/>
          <a:ext cx="4549779" cy="4549779"/>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F500E5-FCD3-4125-BCF6-E6E5B1DFA9AA}">
      <dsp:nvSpPr>
        <dsp:cNvPr id="0" name=""/>
        <dsp:cNvSpPr/>
      </dsp:nvSpPr>
      <dsp:spPr>
        <a:xfrm>
          <a:off x="1781275" y="664825"/>
          <a:ext cx="4549779" cy="4549779"/>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B07F55-D366-4A5F-8665-DE8CD589168D}">
      <dsp:nvSpPr>
        <dsp:cNvPr id="0" name=""/>
        <dsp:cNvSpPr/>
      </dsp:nvSpPr>
      <dsp:spPr>
        <a:xfrm>
          <a:off x="1781275" y="664825"/>
          <a:ext cx="4549779" cy="4549779"/>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F1C42-8259-4335-924E-E52FDA2E58E9}">
      <dsp:nvSpPr>
        <dsp:cNvPr id="0" name=""/>
        <dsp:cNvSpPr/>
      </dsp:nvSpPr>
      <dsp:spPr>
        <a:xfrm>
          <a:off x="1781275" y="664825"/>
          <a:ext cx="4549779" cy="4549779"/>
        </a:xfrm>
        <a:prstGeom prst="blockArc">
          <a:avLst>
            <a:gd name="adj1" fmla="val 16200000"/>
            <a:gd name="adj2" fmla="val 19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10009-1FD9-4289-80E8-C005BF40B35C}">
      <dsp:nvSpPr>
        <dsp:cNvPr id="0" name=""/>
        <dsp:cNvSpPr/>
      </dsp:nvSpPr>
      <dsp:spPr>
        <a:xfrm>
          <a:off x="3052995" y="1918358"/>
          <a:ext cx="2043159" cy="2043159"/>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Wellness</a:t>
          </a:r>
          <a:endParaRPr lang="en-US" sz="2900" kern="1200" dirty="0"/>
        </a:p>
      </dsp:txBody>
      <dsp:txXfrm>
        <a:off x="3352209" y="2217572"/>
        <a:ext cx="1444731" cy="1444731"/>
      </dsp:txXfrm>
    </dsp:sp>
    <dsp:sp modelId="{1204FCBC-4A72-4B90-A2B0-53F5138FE66E}">
      <dsp:nvSpPr>
        <dsp:cNvPr id="0" name=""/>
        <dsp:cNvSpPr/>
      </dsp:nvSpPr>
      <dsp:spPr>
        <a:xfrm>
          <a:off x="3002506" y="1207"/>
          <a:ext cx="2107316" cy="143021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Physical Activity</a:t>
          </a:r>
          <a:endParaRPr lang="en-US" sz="1600" kern="1200" dirty="0"/>
        </a:p>
      </dsp:txBody>
      <dsp:txXfrm>
        <a:off x="3311115" y="210657"/>
        <a:ext cx="1490098" cy="1011311"/>
      </dsp:txXfrm>
    </dsp:sp>
    <dsp:sp modelId="{529CD916-C0F0-41B9-865D-FD302BE7367B}">
      <dsp:nvSpPr>
        <dsp:cNvPr id="0" name=""/>
        <dsp:cNvSpPr/>
      </dsp:nvSpPr>
      <dsp:spPr>
        <a:xfrm>
          <a:off x="4971021" y="1112908"/>
          <a:ext cx="2021332" cy="143021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Stretch Breaks</a:t>
          </a:r>
          <a:endParaRPr lang="en-US" sz="1600" kern="1200" dirty="0"/>
        </a:p>
      </dsp:txBody>
      <dsp:txXfrm>
        <a:off x="5267038" y="1322358"/>
        <a:ext cx="1429298" cy="1011311"/>
      </dsp:txXfrm>
    </dsp:sp>
    <dsp:sp modelId="{D2EC75FA-113A-4361-8533-3E4845CE1E2A}">
      <dsp:nvSpPr>
        <dsp:cNvPr id="0" name=""/>
        <dsp:cNvSpPr/>
      </dsp:nvSpPr>
      <dsp:spPr>
        <a:xfrm>
          <a:off x="5015966" y="3336310"/>
          <a:ext cx="1931443" cy="143021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Breastfeeding and Lactation</a:t>
          </a:r>
          <a:endParaRPr lang="en-US" sz="1600" kern="1200" dirty="0"/>
        </a:p>
      </dsp:txBody>
      <dsp:txXfrm>
        <a:off x="5298819" y="3545760"/>
        <a:ext cx="1365737" cy="1011311"/>
      </dsp:txXfrm>
    </dsp:sp>
    <dsp:sp modelId="{29EAFDA6-5C14-4BB7-8527-978D266A3BA1}">
      <dsp:nvSpPr>
        <dsp:cNvPr id="0" name=""/>
        <dsp:cNvSpPr/>
      </dsp:nvSpPr>
      <dsp:spPr>
        <a:xfrm>
          <a:off x="2989885" y="4448011"/>
          <a:ext cx="2132559" cy="143021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Nutrition Standards</a:t>
          </a:r>
          <a:endParaRPr lang="en-US" sz="1600" kern="1200" dirty="0"/>
        </a:p>
      </dsp:txBody>
      <dsp:txXfrm>
        <a:off x="3302191" y="4657461"/>
        <a:ext cx="1507947" cy="1011311"/>
      </dsp:txXfrm>
    </dsp:sp>
    <dsp:sp modelId="{0A15AC4A-8861-4213-BE9B-BAD40CE356E5}">
      <dsp:nvSpPr>
        <dsp:cNvPr id="0" name=""/>
        <dsp:cNvSpPr/>
      </dsp:nvSpPr>
      <dsp:spPr>
        <a:xfrm>
          <a:off x="1116929" y="3336310"/>
          <a:ext cx="2027425" cy="143021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Mental Wellness</a:t>
          </a:r>
          <a:endParaRPr lang="en-US" sz="1600" kern="1200" dirty="0"/>
        </a:p>
      </dsp:txBody>
      <dsp:txXfrm>
        <a:off x="1413839" y="3545760"/>
        <a:ext cx="1433605" cy="1011311"/>
      </dsp:txXfrm>
    </dsp:sp>
    <dsp:sp modelId="{0A1BBD9B-1451-401D-A3A8-86D2C2E500CA}">
      <dsp:nvSpPr>
        <dsp:cNvPr id="0" name=""/>
        <dsp:cNvSpPr/>
      </dsp:nvSpPr>
      <dsp:spPr>
        <a:xfrm>
          <a:off x="1151727" y="1103384"/>
          <a:ext cx="1938794" cy="143021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Healthy Meetings</a:t>
          </a:r>
          <a:endParaRPr lang="en-US" sz="1600" kern="1200" dirty="0"/>
        </a:p>
      </dsp:txBody>
      <dsp:txXfrm>
        <a:off x="1435657" y="1312834"/>
        <a:ext cx="1370934" cy="10113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6C877-55DE-486A-A202-B1EB2D059632}" type="datetimeFigureOut">
              <a:rPr lang="en-US" smtClean="0"/>
              <a:t>10/30/2017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7011A-54DC-4E77-A23E-45918F7CD5E4}" type="slidenum">
              <a:rPr lang="en-US" smtClean="0"/>
              <a:t>‹#›</a:t>
            </a:fld>
            <a:endParaRPr lang="en-US"/>
          </a:p>
        </p:txBody>
      </p:sp>
    </p:spTree>
    <p:extLst>
      <p:ext uri="{BB962C8B-B14F-4D97-AF65-F5344CB8AC3E}">
        <p14:creationId xmlns:p14="http://schemas.microsoft.com/office/powerpoint/2010/main" val="336953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My name is Blythe Young and I am a</a:t>
            </a:r>
            <a:r>
              <a:rPr lang="en-US" sz="1200" b="0" i="0" kern="1200" baseline="0" dirty="0" smtClean="0">
                <a:solidFill>
                  <a:schemeClr val="tx1"/>
                </a:solidFill>
                <a:effectLst/>
                <a:latin typeface="+mn-lt"/>
                <a:ea typeface="+mn-ea"/>
                <a:cs typeface="+mn-cs"/>
              </a:rPr>
              <a:t> Policy Specialist at </a:t>
            </a:r>
            <a:r>
              <a:rPr lang="en-US" sz="1200" b="0" i="0" kern="1200" dirty="0" smtClean="0">
                <a:solidFill>
                  <a:schemeClr val="tx1"/>
                </a:solidFill>
                <a:effectLst/>
                <a:latin typeface="+mn-lt"/>
                <a:ea typeface="+mn-ea"/>
                <a:cs typeface="+mn-cs"/>
              </a:rPr>
              <a:t>Public Health Advocates. At Public Health Advocates we work to promote health and eliminate health disparities by transforming neighborhoods into places that nurture well-being. The HEAL Cities Campaign is one of our initiatives. Through the HEAL Campaign -- HEAL stands for Healthy Eating and Active Living – we provide online resources, training, and technical assistance to local elected officials and municipal staff in California to adopt policies and practices that promote access to healthy, affordable foods, active living, and a healthy municipal workplace.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HEAL Campaign is funded by Kaiser Permanente, our founding partner.</a:t>
            </a:r>
          </a:p>
          <a:p>
            <a:endParaRPr lang="en-US" dirty="0"/>
          </a:p>
        </p:txBody>
      </p:sp>
      <p:sp>
        <p:nvSpPr>
          <p:cNvPr id="4" name="Slide Number Placeholder 3"/>
          <p:cNvSpPr>
            <a:spLocks noGrp="1"/>
          </p:cNvSpPr>
          <p:nvPr>
            <p:ph type="sldNum" sz="quarter" idx="10"/>
          </p:nvPr>
        </p:nvSpPr>
        <p:spPr/>
        <p:txBody>
          <a:bodyPr/>
          <a:lstStyle/>
          <a:p>
            <a:fld id="{3527011A-54DC-4E77-A23E-45918F7CD5E4}" type="slidenum">
              <a:rPr lang="en-US" smtClean="0"/>
              <a:t>3</a:t>
            </a:fld>
            <a:endParaRPr lang="en-US"/>
          </a:p>
        </p:txBody>
      </p:sp>
    </p:spTree>
    <p:extLst>
      <p:ext uri="{BB962C8B-B14F-4D97-AF65-F5344CB8AC3E}">
        <p14:creationId xmlns:p14="http://schemas.microsoft.com/office/powerpoint/2010/main" val="370013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My name is Blythe Young and I am a</a:t>
            </a:r>
            <a:r>
              <a:rPr lang="en-US" sz="1200" b="0" i="0" kern="1200" baseline="0" dirty="0" smtClean="0">
                <a:solidFill>
                  <a:schemeClr val="tx1"/>
                </a:solidFill>
                <a:effectLst/>
                <a:latin typeface="+mn-lt"/>
                <a:ea typeface="+mn-ea"/>
                <a:cs typeface="+mn-cs"/>
              </a:rPr>
              <a:t> Policy Specialist at </a:t>
            </a:r>
            <a:r>
              <a:rPr lang="en-US" sz="1200" b="0" i="0" kern="1200" dirty="0" smtClean="0">
                <a:solidFill>
                  <a:schemeClr val="tx1"/>
                </a:solidFill>
                <a:effectLst/>
                <a:latin typeface="+mn-lt"/>
                <a:ea typeface="+mn-ea"/>
                <a:cs typeface="+mn-cs"/>
              </a:rPr>
              <a:t>Public Health Advocates. At Public Health Advocates we work to promote health and eliminate health disparities by transforming neighborhoods into places that nurture well-being. The HEAL Cities Campaign is one of our initiatives. Through the HEAL Campaign -- HEAL stands for Healthy Eating and Active Living – we provide online resources, training, and technical assistance to local elected officials and municipal staff in California to adopt policies and practices that promote access to healthy, affordable foods, active living, and a healthy municipal workplace.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HEAL Campaign is funded by Kaiser Permanente, our founding partner.</a:t>
            </a:r>
          </a:p>
          <a:p>
            <a:endParaRPr lang="en-US" dirty="0"/>
          </a:p>
        </p:txBody>
      </p:sp>
      <p:sp>
        <p:nvSpPr>
          <p:cNvPr id="4" name="Slide Number Placeholder 3"/>
          <p:cNvSpPr>
            <a:spLocks noGrp="1"/>
          </p:cNvSpPr>
          <p:nvPr>
            <p:ph type="sldNum" sz="quarter" idx="10"/>
          </p:nvPr>
        </p:nvSpPr>
        <p:spPr/>
        <p:txBody>
          <a:bodyPr/>
          <a:lstStyle/>
          <a:p>
            <a:fld id="{3527011A-54DC-4E77-A23E-45918F7CD5E4}" type="slidenum">
              <a:rPr lang="en-US" smtClean="0"/>
              <a:t>7</a:t>
            </a:fld>
            <a:endParaRPr lang="en-US"/>
          </a:p>
        </p:txBody>
      </p:sp>
    </p:spTree>
    <p:extLst>
      <p:ext uri="{BB962C8B-B14F-4D97-AF65-F5344CB8AC3E}">
        <p14:creationId xmlns:p14="http://schemas.microsoft.com/office/powerpoint/2010/main" val="259330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A26305-A2AC-4D4B-AC91-2A60D50F46D9}"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2880E-71E3-4C2F-8AB8-645D7CA48B97}" type="slidenum">
              <a:rPr lang="en-US" smtClean="0"/>
              <a:t>‹#›</a:t>
            </a:fld>
            <a:endParaRPr lang="en-US"/>
          </a:p>
        </p:txBody>
      </p:sp>
    </p:spTree>
    <p:extLst>
      <p:ext uri="{BB962C8B-B14F-4D97-AF65-F5344CB8AC3E}">
        <p14:creationId xmlns:p14="http://schemas.microsoft.com/office/powerpoint/2010/main" val="91768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A26305-A2AC-4D4B-AC91-2A60D50F46D9}"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2880E-71E3-4C2F-8AB8-645D7CA48B97}" type="slidenum">
              <a:rPr lang="en-US" smtClean="0"/>
              <a:t>‹#›</a:t>
            </a:fld>
            <a:endParaRPr lang="en-US"/>
          </a:p>
        </p:txBody>
      </p:sp>
    </p:spTree>
    <p:extLst>
      <p:ext uri="{BB962C8B-B14F-4D97-AF65-F5344CB8AC3E}">
        <p14:creationId xmlns:p14="http://schemas.microsoft.com/office/powerpoint/2010/main" val="62726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A26305-A2AC-4D4B-AC91-2A60D50F46D9}"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2880E-71E3-4C2F-8AB8-645D7CA48B97}" type="slidenum">
              <a:rPr lang="en-US" smtClean="0"/>
              <a:t>‹#›</a:t>
            </a:fld>
            <a:endParaRPr lang="en-US"/>
          </a:p>
        </p:txBody>
      </p:sp>
    </p:spTree>
    <p:extLst>
      <p:ext uri="{BB962C8B-B14F-4D97-AF65-F5344CB8AC3E}">
        <p14:creationId xmlns:p14="http://schemas.microsoft.com/office/powerpoint/2010/main" val="365091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A26305-A2AC-4D4B-AC91-2A60D50F46D9}"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2880E-71E3-4C2F-8AB8-645D7CA48B97}" type="slidenum">
              <a:rPr lang="en-US" smtClean="0"/>
              <a:t>‹#›</a:t>
            </a:fld>
            <a:endParaRPr lang="en-US"/>
          </a:p>
        </p:txBody>
      </p:sp>
    </p:spTree>
    <p:extLst>
      <p:ext uri="{BB962C8B-B14F-4D97-AF65-F5344CB8AC3E}">
        <p14:creationId xmlns:p14="http://schemas.microsoft.com/office/powerpoint/2010/main" val="368860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26305-A2AC-4D4B-AC91-2A60D50F46D9}"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2880E-71E3-4C2F-8AB8-645D7CA48B97}" type="slidenum">
              <a:rPr lang="en-US" smtClean="0"/>
              <a:t>‹#›</a:t>
            </a:fld>
            <a:endParaRPr lang="en-US"/>
          </a:p>
        </p:txBody>
      </p:sp>
    </p:spTree>
    <p:extLst>
      <p:ext uri="{BB962C8B-B14F-4D97-AF65-F5344CB8AC3E}">
        <p14:creationId xmlns:p14="http://schemas.microsoft.com/office/powerpoint/2010/main" val="139420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B5A26305-A2AC-4D4B-AC91-2A60D50F46D9}" type="datetimeFigureOut">
              <a:rPr lang="en-US" smtClean="0"/>
              <a:t>10/30/2017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A12880E-71E3-4C2F-8AB8-645D7CA48B97}" type="slidenum">
              <a:rPr lang="en-US" smtClean="0"/>
              <a:t>‹#›</a:t>
            </a:fld>
            <a:endParaRPr lang="en-US"/>
          </a:p>
        </p:txBody>
      </p:sp>
    </p:spTree>
    <p:extLst>
      <p:ext uri="{BB962C8B-B14F-4D97-AF65-F5344CB8AC3E}">
        <p14:creationId xmlns:p14="http://schemas.microsoft.com/office/powerpoint/2010/main" val="388137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B5A26305-A2AC-4D4B-AC91-2A60D50F46D9}" type="datetimeFigureOut">
              <a:rPr lang="en-US" smtClean="0"/>
              <a:t>10/30/2017</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A12880E-71E3-4C2F-8AB8-645D7CA48B97}" type="slidenum">
              <a:rPr lang="en-US" smtClean="0"/>
              <a:t>‹#›</a:t>
            </a:fld>
            <a:endParaRPr lang="en-US"/>
          </a:p>
        </p:txBody>
      </p:sp>
    </p:spTree>
    <p:extLst>
      <p:ext uri="{BB962C8B-B14F-4D97-AF65-F5344CB8AC3E}">
        <p14:creationId xmlns:p14="http://schemas.microsoft.com/office/powerpoint/2010/main" val="55845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B5A26305-A2AC-4D4B-AC91-2A60D50F46D9}" type="datetimeFigureOut">
              <a:rPr lang="en-US" smtClean="0"/>
              <a:t>10/30/2017</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A12880E-71E3-4C2F-8AB8-645D7CA48B97}" type="slidenum">
              <a:rPr lang="en-US" smtClean="0"/>
              <a:t>‹#›</a:t>
            </a:fld>
            <a:endParaRPr lang="en-US"/>
          </a:p>
        </p:txBody>
      </p:sp>
    </p:spTree>
    <p:extLst>
      <p:ext uri="{BB962C8B-B14F-4D97-AF65-F5344CB8AC3E}">
        <p14:creationId xmlns:p14="http://schemas.microsoft.com/office/powerpoint/2010/main" val="65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A26305-A2AC-4D4B-AC91-2A60D50F46D9}"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2880E-71E3-4C2F-8AB8-645D7CA48B97}" type="slidenum">
              <a:rPr lang="en-US" smtClean="0"/>
              <a:t>‹#›</a:t>
            </a:fld>
            <a:endParaRPr lang="en-US"/>
          </a:p>
        </p:txBody>
      </p:sp>
    </p:spTree>
    <p:extLst>
      <p:ext uri="{BB962C8B-B14F-4D97-AF65-F5344CB8AC3E}">
        <p14:creationId xmlns:p14="http://schemas.microsoft.com/office/powerpoint/2010/main" val="5816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5A26305-A2AC-4D4B-AC91-2A60D50F46D9}" type="datetimeFigureOut">
              <a:rPr lang="en-US" smtClean="0"/>
              <a:t>10/30/2017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A12880E-71E3-4C2F-8AB8-645D7CA48B97}" type="slidenum">
              <a:rPr lang="en-US" smtClean="0"/>
              <a:t>‹#›</a:t>
            </a:fld>
            <a:endParaRPr lang="en-US"/>
          </a:p>
        </p:txBody>
      </p:sp>
    </p:spTree>
    <p:extLst>
      <p:ext uri="{BB962C8B-B14F-4D97-AF65-F5344CB8AC3E}">
        <p14:creationId xmlns:p14="http://schemas.microsoft.com/office/powerpoint/2010/main" val="24030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5A26305-A2AC-4D4B-AC91-2A60D50F46D9}" type="datetimeFigureOut">
              <a:rPr lang="en-US" smtClean="0"/>
              <a:t>10/30/2017</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A12880E-71E3-4C2F-8AB8-645D7CA48B97}" type="slidenum">
              <a:rPr lang="en-US" smtClean="0"/>
              <a:t>‹#›</a:t>
            </a:fld>
            <a:endParaRPr lang="en-US"/>
          </a:p>
        </p:txBody>
      </p:sp>
    </p:spTree>
    <p:extLst>
      <p:ext uri="{BB962C8B-B14F-4D97-AF65-F5344CB8AC3E}">
        <p14:creationId xmlns:p14="http://schemas.microsoft.com/office/powerpoint/2010/main" val="274820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5A26305-A2AC-4D4B-AC91-2A60D50F46D9}" type="datetimeFigureOut">
              <a:rPr lang="en-US" smtClean="0"/>
              <a:t>10/30/2017</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A12880E-71E3-4C2F-8AB8-645D7CA48B97}" type="slidenum">
              <a:rPr lang="en-US" smtClean="0"/>
              <a:t>‹#›</a:t>
            </a:fld>
            <a:endParaRPr lang="en-US"/>
          </a:p>
        </p:txBody>
      </p:sp>
    </p:spTree>
    <p:extLst>
      <p:ext uri="{BB962C8B-B14F-4D97-AF65-F5344CB8AC3E}">
        <p14:creationId xmlns:p14="http://schemas.microsoft.com/office/powerpoint/2010/main" val="3868466536"/>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316" y="2398295"/>
            <a:ext cx="8895347" cy="2845574"/>
          </a:xfrm>
        </p:spPr>
        <p:txBody>
          <a:bodyPr>
            <a:normAutofit/>
          </a:bodyPr>
          <a:lstStyle/>
          <a:p>
            <a:r>
              <a:rPr lang="en-US" sz="4000" b="1" dirty="0" smtClean="0">
                <a:effectLst>
                  <a:outerShdw blurRad="38100" dist="38100" dir="2700000" algn="tl">
                    <a:srgbClr val="000000">
                      <a:alpha val="43137"/>
                    </a:srgbClr>
                  </a:outerShdw>
                </a:effectLst>
              </a:rPr>
              <a:t>THE INTERSECTION OF HEAL, WORKPLACE WELLNESS AND POLICY</a:t>
            </a:r>
            <a:endParaRPr lang="en-US" sz="4000"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9505950" y="1066800"/>
            <a:ext cx="2457450" cy="4724400"/>
          </a:xfrm>
          <a:prstGeom prst="rect">
            <a:avLst/>
          </a:prstGeom>
        </p:spPr>
      </p:pic>
      <p:sp>
        <p:nvSpPr>
          <p:cNvPr id="7" name="TextBox 6"/>
          <p:cNvSpPr txBox="1"/>
          <p:nvPr/>
        </p:nvSpPr>
        <p:spPr>
          <a:xfrm>
            <a:off x="192505" y="4379495"/>
            <a:ext cx="4628147" cy="1200329"/>
          </a:xfrm>
          <a:prstGeom prst="rect">
            <a:avLst/>
          </a:prstGeom>
          <a:noFill/>
        </p:spPr>
        <p:txBody>
          <a:bodyPr wrap="square" rtlCol="0">
            <a:spAutoFit/>
          </a:bodyPr>
          <a:lstStyle/>
          <a:p>
            <a:r>
              <a:rPr lang="en-US" sz="2400" dirty="0" smtClean="0">
                <a:solidFill>
                  <a:schemeClr val="bg1"/>
                </a:solidFill>
              </a:rPr>
              <a:t>Blythe Young</a:t>
            </a:r>
          </a:p>
          <a:p>
            <a:r>
              <a:rPr lang="en-US" sz="2400" i="1" dirty="0" smtClean="0">
                <a:solidFill>
                  <a:schemeClr val="bg1"/>
                </a:solidFill>
              </a:rPr>
              <a:t>Policy Specialist</a:t>
            </a:r>
          </a:p>
          <a:p>
            <a:r>
              <a:rPr lang="en-US" sz="2400" dirty="0" err="1" smtClean="0">
                <a:solidFill>
                  <a:schemeClr val="bg1"/>
                </a:solidFill>
              </a:rPr>
              <a:t>PHAdvocates</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407" y="6146884"/>
            <a:ext cx="2149642" cy="630906"/>
          </a:xfrm>
          <a:prstGeom prst="rect">
            <a:avLst/>
          </a:prstGeom>
        </p:spPr>
      </p:pic>
    </p:spTree>
    <p:extLst>
      <p:ext uri="{BB962C8B-B14F-4D97-AF65-F5344CB8AC3E}">
        <p14:creationId xmlns:p14="http://schemas.microsoft.com/office/powerpoint/2010/main" val="354004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82" y="228600"/>
            <a:ext cx="2834640" cy="2377440"/>
          </a:xfrm>
        </p:spPr>
        <p:txBody>
          <a:bodyPr/>
          <a:lstStyle/>
          <a:p>
            <a:r>
              <a:rPr lang="en-US" dirty="0" smtClean="0">
                <a:effectLst>
                  <a:outerShdw blurRad="38100" dist="38100" dir="2700000" algn="tl">
                    <a:srgbClr val="000000">
                      <a:alpha val="43137"/>
                    </a:srgbClr>
                  </a:outerShdw>
                </a:effectLst>
              </a:rPr>
              <a:t>Stretch Breaks</a:t>
            </a:r>
            <a:endParaRPr lang="en-US"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2"/>
          <a:srcRect l="10874" r="10874"/>
          <a:stretch>
            <a:fillRect/>
          </a:stretch>
        </p:blipFill>
        <p:spPr>
          <a:prstGeom prst="rect">
            <a:avLst/>
          </a:prstGeom>
        </p:spPr>
      </p:pic>
      <p:sp>
        <p:nvSpPr>
          <p:cNvPr id="4" name="Text Placeholder 3"/>
          <p:cNvSpPr>
            <a:spLocks noGrp="1"/>
          </p:cNvSpPr>
          <p:nvPr>
            <p:ph type="body" sz="half" idx="2"/>
          </p:nvPr>
        </p:nvSpPr>
        <p:spPr>
          <a:xfrm>
            <a:off x="427482" y="2919748"/>
            <a:ext cx="2834640" cy="2322576"/>
          </a:xfrm>
        </p:spPr>
        <p:txBody>
          <a:bodyPr>
            <a:noAutofit/>
          </a:bodyPr>
          <a:lstStyle/>
          <a:p>
            <a:r>
              <a:rPr lang="en-US" sz="2000" dirty="0" smtClean="0">
                <a:solidFill>
                  <a:schemeClr val="tx2">
                    <a:lumMod val="75000"/>
                  </a:schemeClr>
                </a:solidFill>
              </a:rPr>
              <a:t>The </a:t>
            </a:r>
            <a:r>
              <a:rPr lang="en-US" sz="2000" b="1" dirty="0" smtClean="0">
                <a:solidFill>
                  <a:schemeClr val="tx2">
                    <a:lumMod val="75000"/>
                  </a:schemeClr>
                </a:solidFill>
              </a:rPr>
              <a:t>San Francisco </a:t>
            </a:r>
            <a:r>
              <a:rPr lang="en-US" sz="2000" dirty="0" smtClean="0">
                <a:solidFill>
                  <a:schemeClr val="tx2">
                    <a:lumMod val="75000"/>
                  </a:schemeClr>
                </a:solidFill>
              </a:rPr>
              <a:t>Public Works Department maintains an award-winning program of stretching for general services employees at their worksites each morning.</a:t>
            </a:r>
            <a:endParaRPr lang="en-US" sz="2000" dirty="0">
              <a:solidFill>
                <a:schemeClr val="tx2">
                  <a:lumMod val="75000"/>
                </a:schemeClr>
              </a:solidFill>
            </a:endParaRPr>
          </a:p>
        </p:txBody>
      </p:sp>
    </p:spTree>
    <p:extLst>
      <p:ext uri="{BB962C8B-B14F-4D97-AF65-F5344CB8AC3E}">
        <p14:creationId xmlns:p14="http://schemas.microsoft.com/office/powerpoint/2010/main" val="98794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Healthy Meetings</a:t>
            </a:r>
            <a:endParaRPr lang="en-US"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stretch>
            <a:fillRect/>
          </a:stretch>
        </p:blipFill>
        <p:spPr>
          <a:xfrm>
            <a:off x="3810000" y="762001"/>
            <a:ext cx="7677149" cy="5293896"/>
          </a:xfrm>
          <a:prstGeom prst="rect">
            <a:avLst/>
          </a:prstGeom>
        </p:spPr>
      </p:pic>
      <p:sp>
        <p:nvSpPr>
          <p:cNvPr id="4" name="Text Placeholder 3"/>
          <p:cNvSpPr>
            <a:spLocks noGrp="1"/>
          </p:cNvSpPr>
          <p:nvPr>
            <p:ph type="body" sz="half" idx="2"/>
          </p:nvPr>
        </p:nvSpPr>
        <p:spPr>
          <a:xfrm>
            <a:off x="256032" y="3768197"/>
            <a:ext cx="2834640" cy="2321990"/>
          </a:xfrm>
        </p:spPr>
        <p:txBody>
          <a:bodyPr>
            <a:normAutofit/>
          </a:bodyPr>
          <a:lstStyle/>
          <a:p>
            <a:r>
              <a:rPr lang="en-US" sz="2000" b="1" dirty="0" smtClean="0">
                <a:solidFill>
                  <a:schemeClr val="tx2">
                    <a:lumMod val="75000"/>
                  </a:schemeClr>
                </a:solidFill>
              </a:rPr>
              <a:t>Public Health Advocates </a:t>
            </a:r>
            <a:r>
              <a:rPr lang="en-US" sz="2000" dirty="0" smtClean="0">
                <a:solidFill>
                  <a:schemeClr val="tx2">
                    <a:lumMod val="75000"/>
                  </a:schemeClr>
                </a:solidFill>
              </a:rPr>
              <a:t>and many other organizations and cities have passed policies or guidelines for Healthy Meetings.</a:t>
            </a:r>
            <a:endParaRPr lang="en-US" sz="2000" dirty="0">
              <a:solidFill>
                <a:schemeClr val="tx2">
                  <a:lumMod val="75000"/>
                </a:schemeClr>
              </a:solidFill>
            </a:endParaRPr>
          </a:p>
        </p:txBody>
      </p:sp>
    </p:spTree>
    <p:extLst>
      <p:ext uri="{BB962C8B-B14F-4D97-AF65-F5344CB8AC3E}">
        <p14:creationId xmlns:p14="http://schemas.microsoft.com/office/powerpoint/2010/main" val="5001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32" y="619125"/>
            <a:ext cx="2834640" cy="2377440"/>
          </a:xfrm>
        </p:spPr>
        <p:txBody>
          <a:bodyPr/>
          <a:lstStyle/>
          <a:p>
            <a:r>
              <a:rPr lang="en-US" dirty="0" smtClean="0">
                <a:effectLst>
                  <a:outerShdw blurRad="38100" dist="38100" dir="2700000" algn="tl">
                    <a:srgbClr val="000000">
                      <a:alpha val="43137"/>
                    </a:srgbClr>
                  </a:outerShdw>
                </a:effectLst>
              </a:rPr>
              <a:t>Mental Wellness</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and Stress Reduction</a:t>
            </a:r>
            <a:endParaRPr lang="en-US"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stretch>
            <a:fillRect/>
          </a:stretch>
        </p:blipFill>
        <p:spPr>
          <a:xfrm>
            <a:off x="3867151" y="771525"/>
            <a:ext cx="7629524" cy="5286375"/>
          </a:xfrm>
          <a:prstGeom prst="rect">
            <a:avLst/>
          </a:prstGeom>
        </p:spPr>
      </p:pic>
      <p:sp>
        <p:nvSpPr>
          <p:cNvPr id="4" name="Text Placeholder 3"/>
          <p:cNvSpPr>
            <a:spLocks noGrp="1"/>
          </p:cNvSpPr>
          <p:nvPr>
            <p:ph type="body" sz="half" idx="2"/>
          </p:nvPr>
        </p:nvSpPr>
        <p:spPr>
          <a:xfrm>
            <a:off x="408432" y="3267280"/>
            <a:ext cx="2834640" cy="2321990"/>
          </a:xfrm>
        </p:spPr>
        <p:txBody>
          <a:bodyPr>
            <a:noAutofit/>
          </a:bodyPr>
          <a:lstStyle/>
          <a:p>
            <a:r>
              <a:rPr lang="en-US" sz="2000" dirty="0" smtClean="0">
                <a:solidFill>
                  <a:schemeClr val="tx2">
                    <a:lumMod val="75000"/>
                  </a:schemeClr>
                </a:solidFill>
              </a:rPr>
              <a:t>The </a:t>
            </a:r>
            <a:r>
              <a:rPr lang="en-US" sz="2000" b="1" dirty="0" smtClean="0">
                <a:solidFill>
                  <a:schemeClr val="tx2">
                    <a:lumMod val="75000"/>
                  </a:schemeClr>
                </a:solidFill>
              </a:rPr>
              <a:t>City of Thousand Oaks </a:t>
            </a:r>
            <a:r>
              <a:rPr lang="en-US" sz="2000" dirty="0" smtClean="0">
                <a:solidFill>
                  <a:schemeClr val="tx2">
                    <a:lumMod val="75000"/>
                  </a:schemeClr>
                </a:solidFill>
              </a:rPr>
              <a:t>partners with local health care providers to offer free lunchtime classes and campaigns on specific health topics such as mental wellness and stress reduction.</a:t>
            </a:r>
            <a:endParaRPr lang="en-US" sz="2000" dirty="0">
              <a:solidFill>
                <a:schemeClr val="tx2">
                  <a:lumMod val="75000"/>
                </a:schemeClr>
              </a:solidFill>
            </a:endParaRPr>
          </a:p>
        </p:txBody>
      </p:sp>
    </p:spTree>
    <p:extLst>
      <p:ext uri="{BB962C8B-B14F-4D97-AF65-F5344CB8AC3E}">
        <p14:creationId xmlns:p14="http://schemas.microsoft.com/office/powerpoint/2010/main" val="2930368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781424" y="781050"/>
            <a:ext cx="7705725" cy="5286375"/>
          </a:xfrm>
          <a:prstGeom prst="rect">
            <a:avLst/>
          </a:prstGeom>
        </p:spPr>
      </p:pic>
      <p:sp>
        <p:nvSpPr>
          <p:cNvPr id="4" name="AutoShape 2" descr="Image result for healthy rc"/>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effectLst>
                  <a:outerShdw blurRad="38100" dist="38100" dir="2700000" algn="tl">
                    <a:srgbClr val="000000">
                      <a:alpha val="43137"/>
                    </a:srgbClr>
                  </a:outerShdw>
                </a:effectLst>
              </a:rPr>
              <a:t>Flexible Work Schedules for Work/Life Balance</a:t>
            </a:r>
            <a:br>
              <a:rPr lang="en-US" dirty="0" smtClean="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p>
        </p:txBody>
      </p:sp>
      <p:sp>
        <p:nvSpPr>
          <p:cNvPr id="6" name="TextBox 5"/>
          <p:cNvSpPr txBox="1"/>
          <p:nvPr/>
        </p:nvSpPr>
        <p:spPr>
          <a:xfrm>
            <a:off x="252919" y="3343275"/>
            <a:ext cx="2628900" cy="2585323"/>
          </a:xfrm>
          <a:prstGeom prst="rect">
            <a:avLst/>
          </a:prstGeom>
          <a:noFill/>
        </p:spPr>
        <p:txBody>
          <a:bodyPr wrap="square" rtlCol="0">
            <a:spAutoFit/>
          </a:bodyPr>
          <a:lstStyle/>
          <a:p>
            <a:r>
              <a:rPr lang="en-US" dirty="0" smtClean="0">
                <a:solidFill>
                  <a:schemeClr val="tx2">
                    <a:lumMod val="75000"/>
                  </a:schemeClr>
                </a:solidFill>
              </a:rPr>
              <a:t>The </a:t>
            </a:r>
            <a:r>
              <a:rPr lang="en-US" b="1" dirty="0" smtClean="0">
                <a:solidFill>
                  <a:schemeClr val="tx2">
                    <a:lumMod val="75000"/>
                  </a:schemeClr>
                </a:solidFill>
              </a:rPr>
              <a:t>City of Berkeley </a:t>
            </a:r>
            <a:r>
              <a:rPr lang="en-US" dirty="0" smtClean="0">
                <a:solidFill>
                  <a:schemeClr val="tx2">
                    <a:lumMod val="75000"/>
                  </a:schemeClr>
                </a:solidFill>
              </a:rPr>
              <a:t>passed a Berkeley Family Friendly and Environment Friendly Workplace Ordinance to give employees the right to request part-time work, flexible hours and flexible working arrangements.</a:t>
            </a:r>
            <a:endParaRPr lang="en-US" dirty="0">
              <a:solidFill>
                <a:schemeClr val="tx2">
                  <a:lumMod val="75000"/>
                </a:schemeClr>
              </a:solidFill>
            </a:endParaRPr>
          </a:p>
        </p:txBody>
      </p:sp>
    </p:spTree>
    <p:extLst>
      <p:ext uri="{BB962C8B-B14F-4D97-AF65-F5344CB8AC3E}">
        <p14:creationId xmlns:p14="http://schemas.microsoft.com/office/powerpoint/2010/main" val="369246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07" y="600075"/>
            <a:ext cx="2834640" cy="2377440"/>
          </a:xfrm>
        </p:spPr>
        <p:txBody>
          <a:bodyPr/>
          <a:lstStyle/>
          <a:p>
            <a:r>
              <a:rPr lang="en-US" b="1" dirty="0" smtClean="0">
                <a:effectLst>
                  <a:outerShdw blurRad="38100" dist="38100" dir="2700000" algn="tl">
                    <a:srgbClr val="000000">
                      <a:alpha val="43137"/>
                    </a:srgbClr>
                  </a:outerShdw>
                </a:effectLst>
              </a:rPr>
              <a:t>Active Stairwells </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stretch>
            <a:fillRect/>
          </a:stretch>
        </p:blipFill>
        <p:spPr>
          <a:xfrm>
            <a:off x="3857626" y="771525"/>
            <a:ext cx="7629524" cy="5305425"/>
          </a:xfrm>
          <a:prstGeom prst="rect">
            <a:avLst/>
          </a:prstGeom>
        </p:spPr>
      </p:pic>
      <p:sp>
        <p:nvSpPr>
          <p:cNvPr id="4" name="Text Placeholder 3"/>
          <p:cNvSpPr>
            <a:spLocks noGrp="1"/>
          </p:cNvSpPr>
          <p:nvPr>
            <p:ph type="body" sz="half" idx="2"/>
          </p:nvPr>
        </p:nvSpPr>
        <p:spPr>
          <a:xfrm>
            <a:off x="360807" y="3113176"/>
            <a:ext cx="2834640" cy="2321990"/>
          </a:xfrm>
        </p:spPr>
        <p:txBody>
          <a:bodyPr>
            <a:noAutofit/>
          </a:bodyPr>
          <a:lstStyle/>
          <a:p>
            <a:r>
              <a:rPr lang="en-US" sz="2000" dirty="0" smtClean="0">
                <a:solidFill>
                  <a:schemeClr val="tx2">
                    <a:lumMod val="75000"/>
                  </a:schemeClr>
                </a:solidFill>
              </a:rPr>
              <a:t>The </a:t>
            </a:r>
            <a:r>
              <a:rPr lang="en-US" sz="2000" b="1" dirty="0" smtClean="0">
                <a:solidFill>
                  <a:schemeClr val="tx2">
                    <a:lumMod val="75000"/>
                  </a:schemeClr>
                </a:solidFill>
              </a:rPr>
              <a:t>City of Chino </a:t>
            </a:r>
            <a:r>
              <a:rPr lang="en-US" sz="2000" dirty="0" smtClean="0">
                <a:solidFill>
                  <a:schemeClr val="tx2">
                    <a:lumMod val="75000"/>
                  </a:schemeClr>
                </a:solidFill>
              </a:rPr>
              <a:t>set standards for stairwell safety – including unlocked doors into stairwells and adequate lighting – and encourage employees to use stairwells whenever possible. </a:t>
            </a:r>
            <a:endParaRPr lang="en-US" sz="2000" dirty="0">
              <a:solidFill>
                <a:schemeClr val="tx2">
                  <a:lumMod val="75000"/>
                </a:schemeClr>
              </a:solidFill>
            </a:endParaRPr>
          </a:p>
        </p:txBody>
      </p:sp>
    </p:spTree>
    <p:extLst>
      <p:ext uri="{BB962C8B-B14F-4D97-AF65-F5344CB8AC3E}">
        <p14:creationId xmlns:p14="http://schemas.microsoft.com/office/powerpoint/2010/main" val="3307768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Active Transport</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p:txBody>
          <a:bodyPr/>
          <a:lstStyle/>
          <a:p>
            <a:endParaRPr lang="en-US" dirty="0" smtClean="0"/>
          </a:p>
          <a:p>
            <a:r>
              <a:rPr lang="en-US" dirty="0" smtClean="0">
                <a:solidFill>
                  <a:schemeClr val="tx2">
                    <a:lumMod val="75000"/>
                  </a:schemeClr>
                </a:solidFill>
              </a:rPr>
              <a:t>The </a:t>
            </a:r>
            <a:r>
              <a:rPr lang="en-US" b="1" dirty="0" smtClean="0">
                <a:solidFill>
                  <a:schemeClr val="tx2">
                    <a:lumMod val="75000"/>
                  </a:schemeClr>
                </a:solidFill>
              </a:rPr>
              <a:t>Town of Windsor </a:t>
            </a:r>
            <a:r>
              <a:rPr lang="en-US" dirty="0" smtClean="0">
                <a:solidFill>
                  <a:schemeClr val="tx2">
                    <a:lumMod val="75000"/>
                  </a:schemeClr>
                </a:solidFill>
              </a:rPr>
              <a:t>adopted a policy to support a bike sharing program for employee use. </a:t>
            </a:r>
            <a:endParaRPr lang="en-US" dirty="0">
              <a:solidFill>
                <a:schemeClr val="tx2">
                  <a:lumMod val="75000"/>
                </a:schemeClr>
              </a:solidFill>
            </a:endParaRPr>
          </a:p>
        </p:txBody>
      </p:sp>
      <p:pic>
        <p:nvPicPr>
          <p:cNvPr id="7" name="Content Placeholder 6"/>
          <p:cNvPicPr>
            <a:picLocks noGrp="1" noChangeAspect="1"/>
          </p:cNvPicPr>
          <p:nvPr>
            <p:ph idx="1"/>
          </p:nvPr>
        </p:nvPicPr>
        <p:blipFill>
          <a:blip r:embed="rId2"/>
          <a:stretch>
            <a:fillRect/>
          </a:stretch>
        </p:blipFill>
        <p:spPr>
          <a:xfrm>
            <a:off x="3857625" y="781050"/>
            <a:ext cx="7600950" cy="5314949"/>
          </a:xfrm>
          <a:prstGeom prst="rect">
            <a:avLst/>
          </a:prstGeom>
        </p:spPr>
      </p:pic>
    </p:spTree>
    <p:extLst>
      <p:ext uri="{BB962C8B-B14F-4D97-AF65-F5344CB8AC3E}">
        <p14:creationId xmlns:p14="http://schemas.microsoft.com/office/powerpoint/2010/main" val="1311845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 y="590550"/>
            <a:ext cx="3000515" cy="2377440"/>
          </a:xfrm>
        </p:spPr>
        <p:txBody>
          <a:bodyPr/>
          <a:lstStyle/>
          <a:p>
            <a:r>
              <a:rPr lang="en-US" dirty="0" smtClean="0">
                <a:effectLst>
                  <a:outerShdw blurRad="38100" dist="38100" dir="2700000" algn="tl">
                    <a:srgbClr val="000000">
                      <a:alpha val="43137"/>
                    </a:srgbClr>
                  </a:outerShdw>
                </a:effectLst>
              </a:rPr>
              <a:t>Lactation Accommodation </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256031" y="3257054"/>
            <a:ext cx="2834640" cy="2321990"/>
          </a:xfrm>
        </p:spPr>
        <p:txBody>
          <a:bodyPr>
            <a:normAutofit/>
          </a:bodyPr>
          <a:lstStyle/>
          <a:p>
            <a:r>
              <a:rPr lang="en-US" sz="2000" dirty="0" smtClean="0">
                <a:solidFill>
                  <a:schemeClr val="tx2">
                    <a:lumMod val="75000"/>
                  </a:schemeClr>
                </a:solidFill>
              </a:rPr>
              <a:t>The </a:t>
            </a:r>
            <a:r>
              <a:rPr lang="en-US" sz="2000" b="1" dirty="0" smtClean="0">
                <a:solidFill>
                  <a:schemeClr val="tx2">
                    <a:lumMod val="75000"/>
                  </a:schemeClr>
                </a:solidFill>
              </a:rPr>
              <a:t>City of Rancho Cucamonga </a:t>
            </a:r>
            <a:r>
              <a:rPr lang="en-US" sz="2000" dirty="0" smtClean="0">
                <a:solidFill>
                  <a:schemeClr val="tx2">
                    <a:lumMod val="75000"/>
                  </a:schemeClr>
                </a:solidFill>
              </a:rPr>
              <a:t>established a set of policies to support breastfeeding and lactation accommodation to all employees. </a:t>
            </a:r>
            <a:endParaRPr lang="en-US" sz="2000" dirty="0">
              <a:solidFill>
                <a:schemeClr val="tx2">
                  <a:lumMod val="75000"/>
                </a:schemeClr>
              </a:solidFill>
            </a:endParaRPr>
          </a:p>
        </p:txBody>
      </p:sp>
      <p:sp>
        <p:nvSpPr>
          <p:cNvPr id="6" name="Content Placeholder 5"/>
          <p:cNvSpPr>
            <a:spLocks noGrp="1"/>
          </p:cNvSpPr>
          <p:nvPr>
            <p:ph idx="1"/>
          </p:nvPr>
        </p:nvSpPr>
        <p:spPr/>
        <p:txBody>
          <a:bodyPr/>
          <a:lstStyle/>
          <a:p>
            <a:endParaRPr lang="en-US"/>
          </a:p>
        </p:txBody>
      </p:sp>
      <p:pic>
        <p:nvPicPr>
          <p:cNvPr id="7" name="Picture 2" descr="C:\Users\Blythe\Desktop\Healthy RC - Webinar 9 18 2014\Slid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912" y="761999"/>
            <a:ext cx="7315200" cy="5309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10039350" y="4742954"/>
            <a:ext cx="2152650" cy="2124075"/>
          </a:xfrm>
          <a:prstGeom prst="rect">
            <a:avLst/>
          </a:prstGeom>
        </p:spPr>
      </p:pic>
    </p:spTree>
    <p:extLst>
      <p:ext uri="{BB962C8B-B14F-4D97-AF65-F5344CB8AC3E}">
        <p14:creationId xmlns:p14="http://schemas.microsoft.com/office/powerpoint/2010/main" val="61549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What change will you make?</a:t>
            </a:r>
            <a:endParaRPr lang="en-US" sz="4400"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2"/>
          <a:srcRect t="2473" b="2473"/>
          <a:stretch>
            <a:fillRect/>
          </a:stretch>
        </p:blipFill>
        <p:spPr>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736977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427" y="352926"/>
            <a:ext cx="7315200" cy="3255264"/>
          </a:xfrm>
        </p:spPr>
        <p:txBody>
          <a:bodyPr>
            <a:normAutofit/>
          </a:bodyPr>
          <a:lstStyle/>
          <a:p>
            <a:r>
              <a:rPr lang="en-US" sz="4800" dirty="0" smtClean="0"/>
              <a:t>BLYTHE  YOUNG</a:t>
            </a:r>
            <a:endParaRPr lang="en-US" sz="4800" dirty="0"/>
          </a:p>
        </p:txBody>
      </p:sp>
      <p:sp>
        <p:nvSpPr>
          <p:cNvPr id="3" name="Subtitle 2"/>
          <p:cNvSpPr>
            <a:spLocks noGrp="1"/>
          </p:cNvSpPr>
          <p:nvPr>
            <p:ph type="subTitle" idx="1"/>
          </p:nvPr>
        </p:nvSpPr>
        <p:spPr>
          <a:xfrm>
            <a:off x="909427" y="3957599"/>
            <a:ext cx="7315200" cy="914400"/>
          </a:xfrm>
        </p:spPr>
        <p:txBody>
          <a:bodyPr>
            <a:noAutofit/>
          </a:bodyPr>
          <a:lstStyle/>
          <a:p>
            <a:r>
              <a:rPr lang="en-US" sz="3200" i="1" dirty="0" smtClean="0"/>
              <a:t>POLICY SPECIALIST</a:t>
            </a:r>
          </a:p>
          <a:p>
            <a:r>
              <a:rPr lang="en-US" sz="3200" dirty="0" smtClean="0"/>
              <a:t>BY@PHAdvocates.org</a:t>
            </a:r>
          </a:p>
          <a:p>
            <a:r>
              <a:rPr lang="en-US" sz="3200" dirty="0" smtClean="0"/>
              <a:t>707.834.4399</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7136" y="4414799"/>
            <a:ext cx="2101517" cy="1519012"/>
          </a:xfrm>
          <a:prstGeom prst="rect">
            <a:avLst/>
          </a:prstGeom>
        </p:spPr>
      </p:pic>
      <p:pic>
        <p:nvPicPr>
          <p:cNvPr id="5" name="Picture 4"/>
          <p:cNvPicPr>
            <a:picLocks noChangeAspect="1"/>
          </p:cNvPicPr>
          <p:nvPr/>
        </p:nvPicPr>
        <p:blipFill>
          <a:blip r:embed="rId3"/>
          <a:stretch>
            <a:fillRect/>
          </a:stretch>
        </p:blipFill>
        <p:spPr>
          <a:xfrm>
            <a:off x="9577135" y="882316"/>
            <a:ext cx="2101517" cy="3362814"/>
          </a:xfrm>
          <a:prstGeom prst="rect">
            <a:avLst/>
          </a:prstGeom>
        </p:spPr>
      </p:pic>
    </p:spTree>
    <p:extLst>
      <p:ext uri="{BB962C8B-B14F-4D97-AF65-F5344CB8AC3E}">
        <p14:creationId xmlns:p14="http://schemas.microsoft.com/office/powerpoint/2010/main" val="108182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Learning Objectives</a:t>
            </a:r>
            <a:endParaRPr lang="en-US" b="1" dirty="0">
              <a:effectLst>
                <a:outerShdw blurRad="38100" dist="38100" dir="2700000" algn="tl">
                  <a:srgbClr val="000000">
                    <a:alpha val="43137"/>
                  </a:srgbClr>
                </a:outerShdw>
              </a:effectLst>
            </a:endParaRPr>
          </a:p>
        </p:txBody>
      </p:sp>
      <p:sp>
        <p:nvSpPr>
          <p:cNvPr id="7" name="TextBox 6"/>
          <p:cNvSpPr txBox="1"/>
          <p:nvPr/>
        </p:nvSpPr>
        <p:spPr>
          <a:xfrm>
            <a:off x="3497179" y="1489114"/>
            <a:ext cx="8285747" cy="4678204"/>
          </a:xfrm>
          <a:prstGeom prst="rect">
            <a:avLst/>
          </a:prstGeom>
          <a:solidFill>
            <a:schemeClr val="bg1"/>
          </a:solidFill>
        </p:spPr>
        <p:txBody>
          <a:bodyPr wrap="square" rtlCol="0">
            <a:spAutoFit/>
          </a:bodyPr>
          <a:lstStyle/>
          <a:p>
            <a:endParaRPr lang="en-US" sz="2000" dirty="0" smtClean="0">
              <a:solidFill>
                <a:schemeClr val="tx2">
                  <a:lumMod val="75000"/>
                </a:schemeClr>
              </a:solidFill>
              <a:latin typeface="Franklin Gothic Book" panose="020B0503020102020204" pitchFamily="34" charset="0"/>
            </a:endParaRPr>
          </a:p>
          <a:p>
            <a:r>
              <a:rPr lang="en-US" sz="2000" dirty="0" smtClean="0">
                <a:solidFill>
                  <a:schemeClr val="tx2">
                    <a:lumMod val="75000"/>
                  </a:schemeClr>
                </a:solidFill>
                <a:latin typeface="Franklin Gothic Book" panose="020B0503020102020204" pitchFamily="34" charset="0"/>
              </a:rPr>
              <a:t>▪ </a:t>
            </a:r>
            <a:r>
              <a:rPr lang="en-US" sz="2000" dirty="0" smtClean="0">
                <a:solidFill>
                  <a:schemeClr val="tx2">
                    <a:lumMod val="75000"/>
                  </a:schemeClr>
                </a:solidFill>
                <a:latin typeface="Franklin Gothic Book" panose="020B0503020102020204" pitchFamily="34" charset="0"/>
              </a:rPr>
              <a:t>The role of policy in a successful workplace wellness program. </a:t>
            </a:r>
          </a:p>
          <a:p>
            <a:endParaRPr lang="en-US" sz="2000" dirty="0" smtClean="0">
              <a:solidFill>
                <a:schemeClr val="tx2">
                  <a:lumMod val="75000"/>
                </a:schemeClr>
              </a:solidFill>
              <a:latin typeface="Franklin Gothic Book" panose="020B0503020102020204" pitchFamily="34" charset="0"/>
            </a:endParaRPr>
          </a:p>
          <a:p>
            <a:endParaRPr lang="en-US" sz="2000" dirty="0" smtClean="0">
              <a:solidFill>
                <a:schemeClr val="tx2">
                  <a:lumMod val="75000"/>
                </a:schemeClr>
              </a:solidFill>
              <a:latin typeface="Franklin Gothic Book" panose="020B0503020102020204" pitchFamily="34" charset="0"/>
            </a:endParaRPr>
          </a:p>
          <a:p>
            <a:endParaRPr lang="en-US" sz="2000" dirty="0">
              <a:solidFill>
                <a:schemeClr val="tx2">
                  <a:lumMod val="75000"/>
                </a:schemeClr>
              </a:solidFill>
              <a:latin typeface="Franklin Gothic Book" panose="020B0503020102020204" pitchFamily="34" charset="0"/>
            </a:endParaRPr>
          </a:p>
          <a:p>
            <a:r>
              <a:rPr lang="en-US" sz="2000" dirty="0" smtClean="0">
                <a:solidFill>
                  <a:schemeClr val="tx2">
                    <a:lumMod val="75000"/>
                  </a:schemeClr>
                </a:solidFill>
                <a:latin typeface="Franklin Gothic Book" panose="020B0503020102020204" pitchFamily="34" charset="0"/>
              </a:rPr>
              <a:t>▪ Policy Areas targeted to support healthy workplace environments</a:t>
            </a:r>
            <a:br>
              <a:rPr lang="en-US" sz="2000" dirty="0" smtClean="0">
                <a:solidFill>
                  <a:schemeClr val="tx2">
                    <a:lumMod val="75000"/>
                  </a:schemeClr>
                </a:solidFill>
                <a:latin typeface="Franklin Gothic Book" panose="020B0503020102020204" pitchFamily="34" charset="0"/>
              </a:rPr>
            </a:br>
            <a:r>
              <a:rPr lang="en-US" sz="2000" dirty="0" smtClean="0">
                <a:solidFill>
                  <a:schemeClr val="tx2">
                    <a:lumMod val="75000"/>
                  </a:schemeClr>
                </a:solidFill>
                <a:latin typeface="Franklin Gothic Book" panose="020B0503020102020204" pitchFamily="34" charset="0"/>
              </a:rPr>
              <a:t>   and practices.</a:t>
            </a:r>
          </a:p>
          <a:p>
            <a:endParaRPr lang="en-US" sz="2000" dirty="0" smtClean="0">
              <a:solidFill>
                <a:schemeClr val="tx2">
                  <a:lumMod val="75000"/>
                </a:schemeClr>
              </a:solidFill>
              <a:latin typeface="Franklin Gothic Book" panose="020B0503020102020204" pitchFamily="34" charset="0"/>
            </a:endParaRPr>
          </a:p>
          <a:p>
            <a:endParaRPr lang="en-US" sz="2000" dirty="0" smtClean="0">
              <a:solidFill>
                <a:schemeClr val="tx2">
                  <a:lumMod val="75000"/>
                </a:schemeClr>
              </a:solidFill>
              <a:latin typeface="Franklin Gothic Book" panose="020B0503020102020204" pitchFamily="34" charset="0"/>
            </a:endParaRPr>
          </a:p>
          <a:p>
            <a:endParaRPr lang="en-US" sz="2000" dirty="0">
              <a:solidFill>
                <a:schemeClr val="tx2">
                  <a:lumMod val="75000"/>
                </a:schemeClr>
              </a:solidFill>
              <a:latin typeface="Franklin Gothic Book" panose="020B0503020102020204" pitchFamily="34" charset="0"/>
            </a:endParaRPr>
          </a:p>
          <a:p>
            <a:r>
              <a:rPr lang="en-US" sz="2000" dirty="0" smtClean="0">
                <a:solidFill>
                  <a:schemeClr val="tx2">
                    <a:lumMod val="75000"/>
                  </a:schemeClr>
                </a:solidFill>
                <a:latin typeface="Franklin Gothic Book" panose="020B0503020102020204" pitchFamily="34" charset="0"/>
              </a:rPr>
              <a:t>▪ Examples of successful policy implementation. </a:t>
            </a:r>
          </a:p>
          <a:p>
            <a:endParaRPr lang="en-US" sz="2000" dirty="0">
              <a:latin typeface="Franklin Gothic Book" panose="020B0503020102020204" pitchFamily="34" charset="0"/>
            </a:endParaRPr>
          </a:p>
          <a:p>
            <a:endParaRPr lang="en-US" sz="2000" dirty="0" smtClean="0">
              <a:latin typeface="Franklin Gothic Book" panose="020B0503020102020204" pitchFamily="34" charset="0"/>
            </a:endParaRPr>
          </a:p>
          <a:p>
            <a:endParaRPr lang="en-US" sz="2000" dirty="0" smtClean="0">
              <a:latin typeface="Franklin Gothic Book" panose="020B0503020102020204" pitchFamily="34" charset="0"/>
            </a:endParaRPr>
          </a:p>
          <a:p>
            <a:endParaRPr lang="en-US" dirty="0">
              <a:latin typeface="Franklin Gothic Book" panose="020B0503020102020204" pitchFamily="34" charset="0"/>
            </a:endParaRPr>
          </a:p>
        </p:txBody>
      </p:sp>
    </p:spTree>
    <p:extLst>
      <p:ext uri="{BB962C8B-B14F-4D97-AF65-F5344CB8AC3E}">
        <p14:creationId xmlns:p14="http://schemas.microsoft.com/office/powerpoint/2010/main" val="2151975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58962" y="1008657"/>
            <a:ext cx="2735396" cy="4831542"/>
          </a:xfrm>
          <a:prstGeom prst="rect">
            <a:avLst/>
          </a:prstGeom>
        </p:spPr>
      </p:pic>
      <p:sp>
        <p:nvSpPr>
          <p:cNvPr id="5" name="TextBox 4"/>
          <p:cNvSpPr txBox="1"/>
          <p:nvPr/>
        </p:nvSpPr>
        <p:spPr>
          <a:xfrm>
            <a:off x="3569368" y="1854767"/>
            <a:ext cx="8317832" cy="3139321"/>
          </a:xfrm>
          <a:prstGeom prst="rect">
            <a:avLst/>
          </a:prstGeom>
          <a:noFill/>
        </p:spPr>
        <p:txBody>
          <a:bodyPr wrap="square" rtlCol="0">
            <a:spAutoFit/>
          </a:bodyPr>
          <a:lstStyle/>
          <a:p>
            <a:endParaRPr lang="en-US" dirty="0" smtClean="0"/>
          </a:p>
          <a:p>
            <a:r>
              <a:rPr lang="en-US" sz="2000" b="1" dirty="0" smtClean="0">
                <a:solidFill>
                  <a:schemeClr val="tx2">
                    <a:lumMod val="75000"/>
                  </a:schemeClr>
                </a:solidFill>
              </a:rPr>
              <a:t>HEAL Model for Workplace Wellness: </a:t>
            </a:r>
          </a:p>
          <a:p>
            <a:endParaRPr lang="en-US" sz="2000" b="1" dirty="0">
              <a:solidFill>
                <a:schemeClr val="tx2">
                  <a:lumMod val="75000"/>
                </a:schemeClr>
              </a:solidFill>
            </a:endParaRPr>
          </a:p>
          <a:p>
            <a:r>
              <a:rPr lang="en-US" sz="2000" b="1" dirty="0" smtClean="0">
                <a:solidFill>
                  <a:schemeClr val="tx2">
                    <a:lumMod val="75000"/>
                  </a:schemeClr>
                </a:solidFill>
              </a:rPr>
              <a:t>Cities can reduce the impact of stress and poor health on their employees by creating a work environment and programs, that support nutrition, physical activity, breastfeeding and stress reduction. A healthier workplace can contribute to increased morale, fewer sick days and higher productivity.</a:t>
            </a:r>
          </a:p>
          <a:p>
            <a:endParaRPr lang="en-US" sz="2000" dirty="0" smtClean="0">
              <a:solidFill>
                <a:schemeClr val="tx2">
                  <a:lumMod val="75000"/>
                </a:schemeClr>
              </a:solidFill>
            </a:endParaRPr>
          </a:p>
          <a:p>
            <a:endParaRPr lang="en-US" sz="2000" dirty="0" smtClean="0">
              <a:solidFill>
                <a:schemeClr val="tx2">
                  <a:lumMod val="75000"/>
                </a:schemeClr>
              </a:solidFill>
            </a:endParaRPr>
          </a:p>
        </p:txBody>
      </p:sp>
      <p:pic>
        <p:nvPicPr>
          <p:cNvPr id="7" name="Picture 6"/>
          <p:cNvPicPr>
            <a:picLocks noChangeAspect="1"/>
          </p:cNvPicPr>
          <p:nvPr/>
        </p:nvPicPr>
        <p:blipFill>
          <a:blip r:embed="rId4"/>
          <a:stretch>
            <a:fillRect/>
          </a:stretch>
        </p:blipFill>
        <p:spPr>
          <a:xfrm>
            <a:off x="9330095" y="5976873"/>
            <a:ext cx="1606461" cy="806080"/>
          </a:xfrm>
          <a:prstGeom prst="rect">
            <a:avLst/>
          </a:prstGeom>
        </p:spPr>
      </p:pic>
      <p:pic>
        <p:nvPicPr>
          <p:cNvPr id="8" name="Picture 7"/>
          <p:cNvPicPr>
            <a:picLocks noChangeAspect="1"/>
          </p:cNvPicPr>
          <p:nvPr/>
        </p:nvPicPr>
        <p:blipFill>
          <a:blip r:embed="rId5"/>
          <a:stretch>
            <a:fillRect/>
          </a:stretch>
        </p:blipFill>
        <p:spPr>
          <a:xfrm>
            <a:off x="5174349" y="6151222"/>
            <a:ext cx="2450804" cy="420660"/>
          </a:xfrm>
          <a:prstGeom prst="rect">
            <a:avLst/>
          </a:prstGeom>
        </p:spPr>
      </p:pic>
      <p:pic>
        <p:nvPicPr>
          <p:cNvPr id="9" name="Picture 8"/>
          <p:cNvPicPr>
            <a:picLocks noChangeAspect="1"/>
          </p:cNvPicPr>
          <p:nvPr/>
        </p:nvPicPr>
        <p:blipFill>
          <a:blip r:embed="rId6"/>
          <a:stretch>
            <a:fillRect/>
          </a:stretch>
        </p:blipFill>
        <p:spPr>
          <a:xfrm>
            <a:off x="7839825" y="6132932"/>
            <a:ext cx="1487553" cy="554784"/>
          </a:xfrm>
          <a:prstGeom prst="rect">
            <a:avLst/>
          </a:prstGeom>
        </p:spPr>
      </p:pic>
      <p:pic>
        <p:nvPicPr>
          <p:cNvPr id="10" name="Picture 9"/>
          <p:cNvPicPr>
            <a:picLocks noChangeAspect="1"/>
          </p:cNvPicPr>
          <p:nvPr/>
        </p:nvPicPr>
        <p:blipFill>
          <a:blip r:embed="rId7"/>
          <a:stretch>
            <a:fillRect/>
          </a:stretch>
        </p:blipFill>
        <p:spPr>
          <a:xfrm>
            <a:off x="10865193" y="6151222"/>
            <a:ext cx="1188823" cy="518205"/>
          </a:xfrm>
          <a:prstGeom prst="rect">
            <a:avLst/>
          </a:prstGeom>
        </p:spPr>
      </p:pic>
    </p:spTree>
    <p:extLst>
      <p:ext uri="{BB962C8B-B14F-4D97-AF65-F5344CB8AC3E}">
        <p14:creationId xmlns:p14="http://schemas.microsoft.com/office/powerpoint/2010/main" val="376069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Importance of Policy </a:t>
            </a:r>
            <a:endParaRPr lang="en-US"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8846317" y="229780"/>
            <a:ext cx="2743438" cy="2286198"/>
          </a:xfrm>
          <a:prstGeom prst="rect">
            <a:avLst/>
          </a:prstGeom>
        </p:spPr>
      </p:pic>
      <p:pic>
        <p:nvPicPr>
          <p:cNvPr id="8" name="Picture 7"/>
          <p:cNvPicPr>
            <a:picLocks noChangeAspect="1"/>
          </p:cNvPicPr>
          <p:nvPr/>
        </p:nvPicPr>
        <p:blipFill>
          <a:blip r:embed="rId3"/>
          <a:stretch>
            <a:fillRect/>
          </a:stretch>
        </p:blipFill>
        <p:spPr>
          <a:xfrm>
            <a:off x="6239185" y="1039083"/>
            <a:ext cx="6096528" cy="4157832"/>
          </a:xfrm>
          <a:prstGeom prst="rect">
            <a:avLst/>
          </a:prstGeom>
        </p:spPr>
      </p:pic>
      <p:pic>
        <p:nvPicPr>
          <p:cNvPr id="10" name="Content Placeholder 9"/>
          <p:cNvPicPr>
            <a:picLocks noGrp="1" noChangeAspect="1"/>
          </p:cNvPicPr>
          <p:nvPr>
            <p:ph idx="1"/>
          </p:nvPr>
        </p:nvPicPr>
        <p:blipFill>
          <a:blip r:embed="rId4"/>
          <a:stretch>
            <a:fillRect/>
          </a:stretch>
        </p:blipFill>
        <p:spPr>
          <a:xfrm>
            <a:off x="4561606" y="2781115"/>
            <a:ext cx="3475021" cy="3548180"/>
          </a:xfrm>
          <a:prstGeom prst="rect">
            <a:avLst/>
          </a:prstGeom>
        </p:spPr>
      </p:pic>
    </p:spTree>
    <p:extLst>
      <p:ext uri="{BB962C8B-B14F-4D97-AF65-F5344CB8AC3E}">
        <p14:creationId xmlns:p14="http://schemas.microsoft.com/office/powerpoint/2010/main" val="15487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What do we mean by policy?</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en-US" dirty="0" smtClean="0">
                <a:solidFill>
                  <a:schemeClr val="tx2">
                    <a:lumMod val="75000"/>
                  </a:schemeClr>
                </a:solidFill>
              </a:rPr>
              <a:t>A policy is:</a:t>
            </a:r>
            <a:endParaRPr lang="en-US" dirty="0">
              <a:solidFill>
                <a:schemeClr val="tx2">
                  <a:lumMod val="75000"/>
                </a:schemeClr>
              </a:solidFill>
            </a:endParaRPr>
          </a:p>
        </p:txBody>
      </p:sp>
      <p:sp>
        <p:nvSpPr>
          <p:cNvPr id="4" name="Content Placeholder 3"/>
          <p:cNvSpPr>
            <a:spLocks noGrp="1"/>
          </p:cNvSpPr>
          <p:nvPr>
            <p:ph sz="half" idx="2"/>
          </p:nvPr>
        </p:nvSpPr>
        <p:spPr/>
        <p:txBody>
          <a:bodyPr/>
          <a:lstStyle/>
          <a:p>
            <a:r>
              <a:rPr lang="en-US" dirty="0" smtClean="0">
                <a:solidFill>
                  <a:schemeClr val="tx2">
                    <a:lumMod val="75000"/>
                  </a:schemeClr>
                </a:solidFill>
              </a:rPr>
              <a:t>a statement in writing </a:t>
            </a:r>
          </a:p>
          <a:p>
            <a:r>
              <a:rPr lang="en-US" dirty="0">
                <a:solidFill>
                  <a:schemeClr val="tx2">
                    <a:lumMod val="75000"/>
                  </a:schemeClr>
                </a:solidFill>
              </a:rPr>
              <a:t>b</a:t>
            </a:r>
            <a:r>
              <a:rPr lang="en-US" dirty="0" smtClean="0">
                <a:solidFill>
                  <a:schemeClr val="tx2">
                    <a:lumMod val="75000"/>
                  </a:schemeClr>
                </a:solidFill>
              </a:rPr>
              <a:t>inding </a:t>
            </a:r>
          </a:p>
          <a:p>
            <a:r>
              <a:rPr lang="en-US" dirty="0">
                <a:solidFill>
                  <a:schemeClr val="tx2">
                    <a:lumMod val="75000"/>
                  </a:schemeClr>
                </a:solidFill>
              </a:rPr>
              <a:t>s</a:t>
            </a:r>
            <a:r>
              <a:rPr lang="en-US" dirty="0" smtClean="0">
                <a:solidFill>
                  <a:schemeClr val="tx2">
                    <a:lumMod val="75000"/>
                  </a:schemeClr>
                </a:solidFill>
              </a:rPr>
              <a:t>etting out a general approach to be applied broadly</a:t>
            </a:r>
          </a:p>
          <a:p>
            <a:endParaRPr lang="en-US" dirty="0"/>
          </a:p>
          <a:p>
            <a:endParaRPr lang="en-US" dirty="0" smtClean="0"/>
          </a:p>
          <a:p>
            <a:endParaRPr lang="en-US" dirty="0"/>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solidFill>
                  <a:schemeClr val="tx2">
                    <a:lumMod val="75000"/>
                  </a:schemeClr>
                </a:solidFill>
              </a:rPr>
              <a:t>Policies take many forms: </a:t>
            </a:r>
            <a:endParaRPr lang="en-US" dirty="0">
              <a:solidFill>
                <a:schemeClr val="tx2">
                  <a:lumMod val="75000"/>
                </a:schemeClr>
              </a:solidFill>
            </a:endParaRPr>
          </a:p>
        </p:txBody>
      </p:sp>
      <p:sp>
        <p:nvSpPr>
          <p:cNvPr id="6" name="Content Placeholder 5"/>
          <p:cNvSpPr>
            <a:spLocks noGrp="1"/>
          </p:cNvSpPr>
          <p:nvPr>
            <p:ph sz="quarter" idx="4"/>
          </p:nvPr>
        </p:nvSpPr>
        <p:spPr/>
        <p:txBody>
          <a:bodyPr/>
          <a:lstStyle/>
          <a:p>
            <a:r>
              <a:rPr lang="en-US" dirty="0" smtClean="0">
                <a:solidFill>
                  <a:schemeClr val="tx2">
                    <a:lumMod val="75000"/>
                  </a:schemeClr>
                </a:solidFill>
              </a:rPr>
              <a:t>Guidelines </a:t>
            </a:r>
          </a:p>
          <a:p>
            <a:r>
              <a:rPr lang="en-US" dirty="0" smtClean="0">
                <a:solidFill>
                  <a:schemeClr val="tx2">
                    <a:lumMod val="75000"/>
                  </a:schemeClr>
                </a:solidFill>
              </a:rPr>
              <a:t>Standards </a:t>
            </a:r>
          </a:p>
          <a:p>
            <a:r>
              <a:rPr lang="en-US" dirty="0" smtClean="0">
                <a:solidFill>
                  <a:schemeClr val="tx2">
                    <a:lumMod val="75000"/>
                  </a:schemeClr>
                </a:solidFill>
              </a:rPr>
              <a:t>Resolutions</a:t>
            </a:r>
          </a:p>
          <a:p>
            <a:r>
              <a:rPr lang="en-US" dirty="0" smtClean="0">
                <a:solidFill>
                  <a:schemeClr val="tx2">
                    <a:lumMod val="75000"/>
                  </a:schemeClr>
                </a:solidFill>
              </a:rPr>
              <a:t>School/agency policy language</a:t>
            </a:r>
          </a:p>
          <a:p>
            <a:r>
              <a:rPr lang="en-US" dirty="0" smtClean="0">
                <a:solidFill>
                  <a:schemeClr val="tx2">
                    <a:lumMod val="75000"/>
                  </a:schemeClr>
                </a:solidFill>
              </a:rPr>
              <a:t>Organization/company policies</a:t>
            </a:r>
          </a:p>
          <a:p>
            <a:r>
              <a:rPr lang="en-US" dirty="0" smtClean="0">
                <a:solidFill>
                  <a:schemeClr val="tx2">
                    <a:lumMod val="75000"/>
                  </a:schemeClr>
                </a:solidFill>
              </a:rPr>
              <a:t>Contracts/agreements</a:t>
            </a:r>
          </a:p>
          <a:p>
            <a:r>
              <a:rPr lang="en-US" dirty="0" smtClean="0">
                <a:solidFill>
                  <a:schemeClr val="tx2">
                    <a:lumMod val="75000"/>
                  </a:schemeClr>
                </a:solidFill>
              </a:rPr>
              <a:t>Local ordinances </a:t>
            </a:r>
          </a:p>
          <a:p>
            <a:r>
              <a:rPr lang="en-US" dirty="0" smtClean="0">
                <a:solidFill>
                  <a:schemeClr val="tx2">
                    <a:lumMod val="75000"/>
                  </a:schemeClr>
                </a:solidFill>
              </a:rPr>
              <a:t>Zoning language</a:t>
            </a:r>
            <a:endParaRPr lang="en-US" dirty="0">
              <a:solidFill>
                <a:schemeClr val="tx2">
                  <a:lumMod val="75000"/>
                </a:schemeClr>
              </a:solidFill>
            </a:endParaRPr>
          </a:p>
        </p:txBody>
      </p:sp>
    </p:spTree>
    <p:extLst>
      <p:ext uri="{BB962C8B-B14F-4D97-AF65-F5344CB8AC3E}">
        <p14:creationId xmlns:p14="http://schemas.microsoft.com/office/powerpoint/2010/main" val="164220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17" y="2642937"/>
            <a:ext cx="2834640" cy="2377440"/>
          </a:xfrm>
        </p:spPr>
        <p:txBody>
          <a:bodyPr>
            <a:noAutofit/>
          </a:bodyPr>
          <a:lstStyle/>
          <a:p>
            <a:r>
              <a:rPr lang="en-US" sz="4400" dirty="0" smtClean="0">
                <a:effectLst>
                  <a:outerShdw blurRad="38100" dist="38100" dir="2700000" algn="tl">
                    <a:srgbClr val="000000">
                      <a:alpha val="43137"/>
                    </a:srgbClr>
                  </a:outerShdw>
                </a:effectLst>
              </a:rPr>
              <a:t>PLEDGE the Practice </a:t>
            </a:r>
            <a:br>
              <a:rPr lang="en-US" sz="4400" dirty="0" smtClean="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
            </a:r>
            <a:br>
              <a:rPr lang="en-US" sz="4400" dirty="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PASS the Policy</a:t>
            </a:r>
            <a:endParaRPr lang="en-US" sz="4400" dirty="0">
              <a:effectLst>
                <a:outerShdw blurRad="38100" dist="38100" dir="2700000" algn="tl">
                  <a:srgbClr val="000000">
                    <a:alpha val="43137"/>
                  </a:srgbClr>
                </a:outerShdw>
              </a:effectLst>
            </a:endParaRPr>
          </a:p>
        </p:txBody>
      </p:sp>
      <p:sp>
        <p:nvSpPr>
          <p:cNvPr id="6" name="TextBox 5"/>
          <p:cNvSpPr txBox="1"/>
          <p:nvPr/>
        </p:nvSpPr>
        <p:spPr>
          <a:xfrm>
            <a:off x="3607970" y="578017"/>
            <a:ext cx="7956884" cy="5539978"/>
          </a:xfrm>
          <a:prstGeom prst="rect">
            <a:avLst/>
          </a:prstGeom>
          <a:noFill/>
        </p:spPr>
        <p:txBody>
          <a:bodyPr wrap="square" rtlCol="0">
            <a:spAutoFit/>
          </a:bodyPr>
          <a:lstStyle/>
          <a:p>
            <a:endParaRPr lang="en-US" dirty="0" smtClean="0"/>
          </a:p>
          <a:p>
            <a:endParaRPr lang="en-US" dirty="0" smtClean="0">
              <a:solidFill>
                <a:schemeClr val="tx2">
                  <a:lumMod val="75000"/>
                </a:schemeClr>
              </a:solidFill>
            </a:endParaRPr>
          </a:p>
          <a:p>
            <a:r>
              <a:rPr lang="en-US" sz="2000" b="1" dirty="0" smtClean="0">
                <a:solidFill>
                  <a:schemeClr val="tx2">
                    <a:lumMod val="75000"/>
                  </a:schemeClr>
                </a:solidFill>
                <a:latin typeface="Franklin Gothic Book" panose="020B0503020102020204" pitchFamily="34" charset="0"/>
              </a:rPr>
              <a:t>Practices</a:t>
            </a:r>
          </a:p>
          <a:p>
            <a:r>
              <a:rPr lang="en-US" sz="2000" dirty="0" smtClean="0">
                <a:solidFill>
                  <a:schemeClr val="tx2">
                    <a:lumMod val="75000"/>
                  </a:schemeClr>
                </a:solidFill>
                <a:latin typeface="Franklin Gothic Book" panose="020B0503020102020204" pitchFamily="34" charset="0"/>
              </a:rPr>
              <a:t>▪ You can start today </a:t>
            </a:r>
          </a:p>
          <a:p>
            <a:r>
              <a:rPr lang="en-US" sz="2000" dirty="0" smtClean="0">
                <a:solidFill>
                  <a:schemeClr val="tx2">
                    <a:lumMod val="75000"/>
                  </a:schemeClr>
                </a:solidFill>
                <a:latin typeface="Franklin Gothic Book" panose="020B0503020102020204" pitchFamily="34" charset="0"/>
              </a:rPr>
              <a:t>▪ You can take action on your own </a:t>
            </a:r>
          </a:p>
          <a:p>
            <a:r>
              <a:rPr lang="en-US" sz="2000" dirty="0" smtClean="0">
                <a:solidFill>
                  <a:schemeClr val="tx2">
                    <a:lumMod val="75000"/>
                  </a:schemeClr>
                </a:solidFill>
                <a:latin typeface="Franklin Gothic Book" panose="020B0503020102020204" pitchFamily="34" charset="0"/>
              </a:rPr>
              <a:t>▪ No additional resources necessary to implement</a:t>
            </a:r>
          </a:p>
          <a:p>
            <a:endParaRPr lang="en-US" sz="2000" dirty="0">
              <a:solidFill>
                <a:schemeClr val="tx2">
                  <a:lumMod val="75000"/>
                </a:schemeClr>
              </a:solidFill>
              <a:latin typeface="Franklin Gothic Book" panose="020B0503020102020204" pitchFamily="34" charset="0"/>
            </a:endParaRPr>
          </a:p>
          <a:p>
            <a:r>
              <a:rPr lang="en-US" sz="2000" b="1" dirty="0" smtClean="0">
                <a:solidFill>
                  <a:schemeClr val="tx2">
                    <a:lumMod val="75000"/>
                  </a:schemeClr>
                </a:solidFill>
                <a:latin typeface="Franklin Gothic Book" panose="020B0503020102020204" pitchFamily="34" charset="0"/>
              </a:rPr>
              <a:t>Programs</a:t>
            </a:r>
          </a:p>
          <a:p>
            <a:r>
              <a:rPr lang="en-US" sz="2000" dirty="0" smtClean="0">
                <a:solidFill>
                  <a:schemeClr val="tx2">
                    <a:lumMod val="75000"/>
                  </a:schemeClr>
                </a:solidFill>
                <a:latin typeface="Franklin Gothic Book" panose="020B0503020102020204" pitchFamily="34" charset="0"/>
              </a:rPr>
              <a:t>▪ May take some time to plan </a:t>
            </a:r>
          </a:p>
          <a:p>
            <a:r>
              <a:rPr lang="en-US" sz="2000" dirty="0" smtClean="0">
                <a:solidFill>
                  <a:schemeClr val="tx2">
                    <a:lumMod val="75000"/>
                  </a:schemeClr>
                </a:solidFill>
                <a:latin typeface="Franklin Gothic Book" panose="020B0503020102020204" pitchFamily="34" charset="0"/>
              </a:rPr>
              <a:t>▪ May require support and assistance to implement </a:t>
            </a:r>
          </a:p>
          <a:p>
            <a:r>
              <a:rPr lang="en-US" sz="2000" dirty="0" smtClean="0">
                <a:solidFill>
                  <a:schemeClr val="tx2">
                    <a:lumMod val="75000"/>
                  </a:schemeClr>
                </a:solidFill>
                <a:latin typeface="Franklin Gothic Book" panose="020B0503020102020204" pitchFamily="34" charset="0"/>
              </a:rPr>
              <a:t>▪ May require additional resour</a:t>
            </a:r>
            <a:r>
              <a:rPr lang="en-US" sz="2000" dirty="0" smtClean="0">
                <a:solidFill>
                  <a:schemeClr val="tx2">
                    <a:lumMod val="75000"/>
                  </a:schemeClr>
                </a:solidFill>
                <a:latin typeface="Franklin Gothic Book" panose="020B0503020102020204" pitchFamily="34" charset="0"/>
              </a:rPr>
              <a:t>ces (time, money, space) </a:t>
            </a:r>
          </a:p>
          <a:p>
            <a:endParaRPr lang="en-US" sz="2000" dirty="0">
              <a:solidFill>
                <a:schemeClr val="tx2">
                  <a:lumMod val="75000"/>
                </a:schemeClr>
              </a:solidFill>
              <a:latin typeface="Franklin Gothic Book" panose="020B0503020102020204" pitchFamily="34" charset="0"/>
            </a:endParaRPr>
          </a:p>
          <a:p>
            <a:r>
              <a:rPr lang="en-US" sz="2000" b="1" dirty="0" smtClean="0">
                <a:solidFill>
                  <a:schemeClr val="tx2">
                    <a:lumMod val="75000"/>
                  </a:schemeClr>
                </a:solidFill>
                <a:latin typeface="Franklin Gothic Book" panose="020B0503020102020204" pitchFamily="34" charset="0"/>
              </a:rPr>
              <a:t>Policies</a:t>
            </a:r>
          </a:p>
          <a:p>
            <a:r>
              <a:rPr lang="en-US" sz="2000" dirty="0" smtClean="0">
                <a:solidFill>
                  <a:schemeClr val="tx2">
                    <a:lumMod val="75000"/>
                  </a:schemeClr>
                </a:solidFill>
                <a:latin typeface="Franklin Gothic Book" panose="020B0503020102020204" pitchFamily="34" charset="0"/>
              </a:rPr>
              <a:t>▪ Will take a longer period of time to implement </a:t>
            </a:r>
          </a:p>
          <a:p>
            <a:r>
              <a:rPr lang="en-US" sz="2000" dirty="0" smtClean="0">
                <a:solidFill>
                  <a:schemeClr val="tx2">
                    <a:lumMod val="75000"/>
                  </a:schemeClr>
                </a:solidFill>
                <a:latin typeface="Franklin Gothic Book" panose="020B0503020102020204" pitchFamily="34" charset="0"/>
              </a:rPr>
              <a:t>▪ Will require leadership buy-in</a:t>
            </a:r>
          </a:p>
          <a:p>
            <a:r>
              <a:rPr lang="en-US" sz="2000" dirty="0" smtClean="0">
                <a:solidFill>
                  <a:schemeClr val="tx2">
                    <a:lumMod val="75000"/>
                  </a:schemeClr>
                </a:solidFill>
                <a:latin typeface="Franklin Gothic Book" panose="020B0503020102020204" pitchFamily="34" charset="0"/>
              </a:rPr>
              <a:t>▪ Will require ongoing education and support </a:t>
            </a:r>
          </a:p>
          <a:p>
            <a:r>
              <a:rPr lang="en-US" sz="2000" dirty="0" smtClean="0">
                <a:solidFill>
                  <a:schemeClr val="tx2">
                    <a:lumMod val="75000"/>
                  </a:schemeClr>
                </a:solidFill>
                <a:latin typeface="Franklin Gothic Book" panose="020B0503020102020204" pitchFamily="34" charset="0"/>
              </a:rPr>
              <a:t>▪ Offers greater sustainability</a:t>
            </a:r>
            <a:endParaRPr lang="en-US" sz="2000" dirty="0">
              <a:solidFill>
                <a:schemeClr val="tx2">
                  <a:lumMod val="75000"/>
                </a:schemeClr>
              </a:solidFill>
              <a:latin typeface="Franklin Gothic Book" panose="020B0503020102020204" pitchFamily="34" charset="0"/>
            </a:endParaRPr>
          </a:p>
          <a:p>
            <a:endParaRPr lang="en-US" dirty="0" smtClean="0">
              <a:latin typeface="Franklin Gothic Book" panose="020B0503020102020204" pitchFamily="34" charset="0"/>
            </a:endParaRPr>
          </a:p>
        </p:txBody>
      </p:sp>
    </p:spTree>
    <p:extLst>
      <p:ext uri="{BB962C8B-B14F-4D97-AF65-F5344CB8AC3E}">
        <p14:creationId xmlns:p14="http://schemas.microsoft.com/office/powerpoint/2010/main" val="4424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58962" y="1008657"/>
            <a:ext cx="2735396" cy="4831542"/>
          </a:xfrm>
          <a:prstGeom prst="rect">
            <a:avLst/>
          </a:prstGeom>
        </p:spPr>
      </p:pic>
      <p:sp>
        <p:nvSpPr>
          <p:cNvPr id="5" name="TextBox 4"/>
          <p:cNvSpPr txBox="1"/>
          <p:nvPr/>
        </p:nvSpPr>
        <p:spPr>
          <a:xfrm>
            <a:off x="3559843" y="960039"/>
            <a:ext cx="8317832" cy="4678204"/>
          </a:xfrm>
          <a:prstGeom prst="rect">
            <a:avLst/>
          </a:prstGeom>
          <a:noFill/>
        </p:spPr>
        <p:txBody>
          <a:bodyPr wrap="square" rtlCol="0">
            <a:spAutoFit/>
          </a:bodyPr>
          <a:lstStyle/>
          <a:p>
            <a:endParaRPr lang="en-US" dirty="0" smtClean="0"/>
          </a:p>
          <a:p>
            <a:r>
              <a:rPr lang="en-US" sz="2000" b="1" dirty="0" smtClean="0">
                <a:solidFill>
                  <a:schemeClr val="tx2">
                    <a:lumMod val="75000"/>
                  </a:schemeClr>
                </a:solidFill>
              </a:rPr>
              <a:t>HEAL Model for Workplace Wellness Policy: </a:t>
            </a:r>
          </a:p>
          <a:p>
            <a:endParaRPr lang="en-US" sz="2000" dirty="0" smtClean="0">
              <a:solidFill>
                <a:schemeClr val="tx2">
                  <a:lumMod val="75000"/>
                </a:schemeClr>
              </a:solidFill>
            </a:endParaRPr>
          </a:p>
          <a:p>
            <a:endParaRPr lang="en-US" sz="2000" dirty="0" smtClean="0">
              <a:solidFill>
                <a:schemeClr val="tx2">
                  <a:lumMod val="75000"/>
                </a:schemeClr>
              </a:solidFill>
            </a:endParaRPr>
          </a:p>
          <a:p>
            <a:r>
              <a:rPr lang="en-US" sz="2000" dirty="0" smtClean="0">
                <a:solidFill>
                  <a:schemeClr val="tx2">
                    <a:lumMod val="75000"/>
                  </a:schemeClr>
                </a:solidFill>
                <a:latin typeface="Franklin Gothic Book" panose="020B0503020102020204" pitchFamily="34" charset="0"/>
              </a:rPr>
              <a:t>▪ Gain leadership support</a:t>
            </a:r>
          </a:p>
          <a:p>
            <a:endParaRPr lang="en-US" sz="2000" dirty="0" smtClean="0">
              <a:solidFill>
                <a:schemeClr val="tx2">
                  <a:lumMod val="75000"/>
                </a:schemeClr>
              </a:solidFill>
            </a:endParaRPr>
          </a:p>
          <a:p>
            <a:r>
              <a:rPr lang="en-US" sz="2000" dirty="0" smtClean="0">
                <a:solidFill>
                  <a:schemeClr val="tx2">
                    <a:lumMod val="75000"/>
                  </a:schemeClr>
                </a:solidFill>
                <a:latin typeface="Franklin Gothic Book" panose="020B0503020102020204" pitchFamily="34" charset="0"/>
              </a:rPr>
              <a:t>▪ Establish a workplace wellness committee with interdepartmental support</a:t>
            </a:r>
          </a:p>
          <a:p>
            <a:endParaRPr lang="en-US" sz="2000" dirty="0" smtClean="0">
              <a:solidFill>
                <a:schemeClr val="tx2">
                  <a:lumMod val="75000"/>
                </a:schemeClr>
              </a:solidFill>
              <a:latin typeface="Franklin Gothic Book" panose="020B0503020102020204" pitchFamily="34" charset="0"/>
            </a:endParaRPr>
          </a:p>
          <a:p>
            <a:r>
              <a:rPr lang="en-US" sz="2000" dirty="0" smtClean="0">
                <a:solidFill>
                  <a:schemeClr val="tx2">
                    <a:lumMod val="75000"/>
                  </a:schemeClr>
                </a:solidFill>
                <a:latin typeface="Franklin Gothic Book" panose="020B0503020102020204" pitchFamily="34" charset="0"/>
              </a:rPr>
              <a:t>▪ Use data to inform policy and programs </a:t>
            </a:r>
          </a:p>
          <a:p>
            <a:endParaRPr lang="en-US" sz="2000" dirty="0" smtClean="0">
              <a:solidFill>
                <a:schemeClr val="tx2">
                  <a:lumMod val="75000"/>
                </a:schemeClr>
              </a:solidFill>
              <a:latin typeface="Franklin Gothic Book" panose="020B0503020102020204" pitchFamily="34" charset="0"/>
            </a:endParaRPr>
          </a:p>
          <a:p>
            <a:r>
              <a:rPr lang="en-US" sz="2000" dirty="0" smtClean="0">
                <a:solidFill>
                  <a:schemeClr val="tx2">
                    <a:lumMod val="75000"/>
                  </a:schemeClr>
                </a:solidFill>
                <a:latin typeface="Franklin Gothic Book" panose="020B0503020102020204" pitchFamily="34" charset="0"/>
              </a:rPr>
              <a:t>▪ Keep it simple – make the healthy choice the easy choice</a:t>
            </a:r>
          </a:p>
          <a:p>
            <a:endParaRPr lang="en-US" sz="2000" dirty="0" smtClean="0">
              <a:solidFill>
                <a:schemeClr val="tx2">
                  <a:lumMod val="75000"/>
                </a:schemeClr>
              </a:solidFill>
              <a:latin typeface="Franklin Gothic Book" panose="020B0503020102020204" pitchFamily="34" charset="0"/>
            </a:endParaRPr>
          </a:p>
          <a:p>
            <a:r>
              <a:rPr lang="en-US" sz="2000" dirty="0" smtClean="0">
                <a:solidFill>
                  <a:schemeClr val="tx2">
                    <a:lumMod val="75000"/>
                  </a:schemeClr>
                </a:solidFill>
                <a:latin typeface="Franklin Gothic Book" panose="020B0503020102020204" pitchFamily="34" charset="0"/>
              </a:rPr>
              <a:t>▪ Pass an employee wellness resolution for your policies and programs </a:t>
            </a:r>
          </a:p>
          <a:p>
            <a:endParaRPr lang="en-US" sz="2000" dirty="0" smtClean="0">
              <a:solidFill>
                <a:schemeClr val="tx2">
                  <a:lumMod val="75000"/>
                </a:schemeClr>
              </a:solidFill>
              <a:latin typeface="Franklin Gothic Book" panose="020B0503020102020204" pitchFamily="34" charset="0"/>
            </a:endParaRPr>
          </a:p>
          <a:p>
            <a:r>
              <a:rPr lang="en-US" sz="2000" dirty="0" smtClean="0">
                <a:solidFill>
                  <a:schemeClr val="tx2">
                    <a:lumMod val="75000"/>
                  </a:schemeClr>
                </a:solidFill>
                <a:latin typeface="Franklin Gothic Book" panose="020B0503020102020204" pitchFamily="34" charset="0"/>
              </a:rPr>
              <a:t>▪ Stay engaged!</a:t>
            </a:r>
            <a:endParaRPr lang="en-US" sz="2000" dirty="0">
              <a:solidFill>
                <a:schemeClr val="tx2">
                  <a:lumMod val="75000"/>
                </a:schemeClr>
              </a:solidFill>
            </a:endParaRPr>
          </a:p>
        </p:txBody>
      </p:sp>
      <p:pic>
        <p:nvPicPr>
          <p:cNvPr id="7" name="Picture 6"/>
          <p:cNvPicPr>
            <a:picLocks noChangeAspect="1"/>
          </p:cNvPicPr>
          <p:nvPr/>
        </p:nvPicPr>
        <p:blipFill>
          <a:blip r:embed="rId4"/>
          <a:stretch>
            <a:fillRect/>
          </a:stretch>
        </p:blipFill>
        <p:spPr>
          <a:xfrm>
            <a:off x="9330095" y="5976873"/>
            <a:ext cx="1606461" cy="806080"/>
          </a:xfrm>
          <a:prstGeom prst="rect">
            <a:avLst/>
          </a:prstGeom>
        </p:spPr>
      </p:pic>
      <p:pic>
        <p:nvPicPr>
          <p:cNvPr id="8" name="Picture 7"/>
          <p:cNvPicPr>
            <a:picLocks noChangeAspect="1"/>
          </p:cNvPicPr>
          <p:nvPr/>
        </p:nvPicPr>
        <p:blipFill>
          <a:blip r:embed="rId5"/>
          <a:stretch>
            <a:fillRect/>
          </a:stretch>
        </p:blipFill>
        <p:spPr>
          <a:xfrm>
            <a:off x="5174349" y="6151222"/>
            <a:ext cx="2450804" cy="420660"/>
          </a:xfrm>
          <a:prstGeom prst="rect">
            <a:avLst/>
          </a:prstGeom>
        </p:spPr>
      </p:pic>
      <p:pic>
        <p:nvPicPr>
          <p:cNvPr id="9" name="Picture 8"/>
          <p:cNvPicPr>
            <a:picLocks noChangeAspect="1"/>
          </p:cNvPicPr>
          <p:nvPr/>
        </p:nvPicPr>
        <p:blipFill>
          <a:blip r:embed="rId6"/>
          <a:stretch>
            <a:fillRect/>
          </a:stretch>
        </p:blipFill>
        <p:spPr>
          <a:xfrm>
            <a:off x="7839825" y="6132932"/>
            <a:ext cx="1487553" cy="554784"/>
          </a:xfrm>
          <a:prstGeom prst="rect">
            <a:avLst/>
          </a:prstGeom>
        </p:spPr>
      </p:pic>
      <p:pic>
        <p:nvPicPr>
          <p:cNvPr id="10" name="Picture 9"/>
          <p:cNvPicPr>
            <a:picLocks noChangeAspect="1"/>
          </p:cNvPicPr>
          <p:nvPr/>
        </p:nvPicPr>
        <p:blipFill>
          <a:blip r:embed="rId7"/>
          <a:stretch>
            <a:fillRect/>
          </a:stretch>
        </p:blipFill>
        <p:spPr>
          <a:xfrm>
            <a:off x="10865193" y="6151222"/>
            <a:ext cx="1188823" cy="518205"/>
          </a:xfrm>
          <a:prstGeom prst="rect">
            <a:avLst/>
          </a:prstGeom>
        </p:spPr>
      </p:pic>
    </p:spTree>
    <p:extLst>
      <p:ext uri="{BB962C8B-B14F-4D97-AF65-F5344CB8AC3E}">
        <p14:creationId xmlns:p14="http://schemas.microsoft.com/office/powerpoint/2010/main" val="35898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What policies should you consider?</a:t>
            </a:r>
            <a:endParaRPr lang="en-US" dirty="0">
              <a:effectLst>
                <a:outerShdw blurRad="38100" dist="38100" dir="2700000" algn="tl">
                  <a:srgbClr val="000000">
                    <a:alpha val="43137"/>
                  </a:srgbClr>
                </a:outerShdw>
              </a:effectLs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50335524"/>
              </p:ext>
            </p:extLst>
          </p:nvPr>
        </p:nvGraphicFramePr>
        <p:xfrm>
          <a:off x="3545305" y="601579"/>
          <a:ext cx="8109284" cy="587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373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Policy Examples</a:t>
            </a:r>
            <a:endParaRPr lang="en-US" dirty="0"/>
          </a:p>
        </p:txBody>
      </p:sp>
      <p:sp>
        <p:nvSpPr>
          <p:cNvPr id="3" name="Text Placeholder 2"/>
          <p:cNvSpPr>
            <a:spLocks noGrp="1"/>
          </p:cNvSpPr>
          <p:nvPr>
            <p:ph type="body" idx="1"/>
          </p:nvPr>
        </p:nvSpPr>
        <p:spPr>
          <a:xfrm>
            <a:off x="3867912" y="619726"/>
            <a:ext cx="3474720" cy="807720"/>
          </a:xfrm>
        </p:spPr>
        <p:txBody>
          <a:bodyPr/>
          <a:lstStyle/>
          <a:p>
            <a:r>
              <a:rPr lang="en-US" dirty="0" smtClean="0"/>
              <a:t>Low Cost/ No Cost Policies:</a:t>
            </a:r>
            <a:endParaRPr lang="en-US" dirty="0"/>
          </a:p>
        </p:txBody>
      </p:sp>
      <p:sp>
        <p:nvSpPr>
          <p:cNvPr id="4" name="Content Placeholder 3"/>
          <p:cNvSpPr>
            <a:spLocks noGrp="1"/>
          </p:cNvSpPr>
          <p:nvPr>
            <p:ph sz="half" idx="2"/>
          </p:nvPr>
        </p:nvSpPr>
        <p:spPr>
          <a:xfrm>
            <a:off x="3867912" y="1701660"/>
            <a:ext cx="3474720" cy="4714875"/>
          </a:xfrm>
        </p:spPr>
        <p:txBody>
          <a:bodyPr>
            <a:normAutofit fontScale="55000" lnSpcReduction="20000"/>
          </a:bodyPr>
          <a:lstStyle/>
          <a:p>
            <a:r>
              <a:rPr lang="en-US" sz="3300" dirty="0">
                <a:solidFill>
                  <a:schemeClr val="tx2">
                    <a:lumMod val="75000"/>
                  </a:schemeClr>
                </a:solidFill>
              </a:rPr>
              <a:t>Active Stairwell Policies </a:t>
            </a:r>
          </a:p>
          <a:p>
            <a:endParaRPr lang="en-US" sz="3300" dirty="0">
              <a:solidFill>
                <a:schemeClr val="tx2">
                  <a:lumMod val="75000"/>
                </a:schemeClr>
              </a:solidFill>
            </a:endParaRPr>
          </a:p>
          <a:p>
            <a:r>
              <a:rPr lang="en-US" sz="3300" dirty="0">
                <a:solidFill>
                  <a:schemeClr val="tx2">
                    <a:lumMod val="75000"/>
                  </a:schemeClr>
                </a:solidFill>
              </a:rPr>
              <a:t>Stretch Warm-Up Policy</a:t>
            </a:r>
          </a:p>
          <a:p>
            <a:endParaRPr lang="en-US" sz="3300" dirty="0">
              <a:solidFill>
                <a:schemeClr val="tx2">
                  <a:lumMod val="75000"/>
                </a:schemeClr>
              </a:solidFill>
            </a:endParaRPr>
          </a:p>
          <a:p>
            <a:r>
              <a:rPr lang="en-US" sz="3300" dirty="0">
                <a:solidFill>
                  <a:schemeClr val="tx2">
                    <a:lumMod val="75000"/>
                  </a:schemeClr>
                </a:solidFill>
              </a:rPr>
              <a:t>Healthy Meetings Policies</a:t>
            </a:r>
          </a:p>
          <a:p>
            <a:endParaRPr lang="en-US" sz="3300" dirty="0">
              <a:solidFill>
                <a:schemeClr val="tx2">
                  <a:lumMod val="75000"/>
                </a:schemeClr>
              </a:solidFill>
            </a:endParaRPr>
          </a:p>
          <a:p>
            <a:r>
              <a:rPr lang="en-US" sz="3300" dirty="0">
                <a:solidFill>
                  <a:schemeClr val="tx2">
                    <a:lumMod val="75000"/>
                  </a:schemeClr>
                </a:solidFill>
              </a:rPr>
              <a:t>Nutrition Guidelines </a:t>
            </a:r>
          </a:p>
          <a:p>
            <a:endParaRPr lang="en-US" sz="3300" dirty="0">
              <a:solidFill>
                <a:schemeClr val="tx2">
                  <a:lumMod val="75000"/>
                </a:schemeClr>
              </a:solidFill>
            </a:endParaRPr>
          </a:p>
          <a:p>
            <a:r>
              <a:rPr lang="en-US" sz="3300" dirty="0">
                <a:solidFill>
                  <a:schemeClr val="tx2">
                    <a:lumMod val="75000"/>
                  </a:schemeClr>
                </a:solidFill>
              </a:rPr>
              <a:t>Walking Meetings</a:t>
            </a:r>
          </a:p>
          <a:p>
            <a:endParaRPr lang="en-US" sz="3300" dirty="0">
              <a:solidFill>
                <a:schemeClr val="tx2">
                  <a:lumMod val="75000"/>
                </a:schemeClr>
              </a:solidFill>
            </a:endParaRPr>
          </a:p>
          <a:p>
            <a:r>
              <a:rPr lang="en-US" sz="3300" dirty="0">
                <a:solidFill>
                  <a:schemeClr val="tx2">
                    <a:lumMod val="75000"/>
                  </a:schemeClr>
                </a:solidFill>
              </a:rPr>
              <a:t>Flexible Work Schedules </a:t>
            </a:r>
          </a:p>
          <a:p>
            <a:endParaRPr lang="en-US" sz="3300" dirty="0">
              <a:solidFill>
                <a:schemeClr val="tx2">
                  <a:lumMod val="75000"/>
                </a:schemeClr>
              </a:solidFill>
            </a:endParaRPr>
          </a:p>
          <a:p>
            <a:r>
              <a:rPr lang="en-US" sz="3300" dirty="0">
                <a:solidFill>
                  <a:schemeClr val="tx2">
                    <a:lumMod val="75000"/>
                  </a:schemeClr>
                </a:solidFill>
              </a:rPr>
              <a:t>Structured Activity Breaks</a:t>
            </a:r>
          </a:p>
          <a:p>
            <a:endParaRPr lang="en-US" dirty="0"/>
          </a:p>
        </p:txBody>
      </p:sp>
      <p:sp>
        <p:nvSpPr>
          <p:cNvPr id="5" name="Text Placeholder 4"/>
          <p:cNvSpPr>
            <a:spLocks noGrp="1"/>
          </p:cNvSpPr>
          <p:nvPr>
            <p:ph type="body" sz="quarter" idx="3"/>
          </p:nvPr>
        </p:nvSpPr>
        <p:spPr>
          <a:xfrm>
            <a:off x="7751788" y="614275"/>
            <a:ext cx="3474720" cy="813171"/>
          </a:xfrm>
        </p:spPr>
        <p:txBody>
          <a:bodyPr/>
          <a:lstStyle/>
          <a:p>
            <a:r>
              <a:rPr lang="en-US" dirty="0" smtClean="0"/>
              <a:t>Investment Policies:</a:t>
            </a:r>
            <a:endParaRPr lang="en-US" dirty="0"/>
          </a:p>
        </p:txBody>
      </p:sp>
      <p:sp>
        <p:nvSpPr>
          <p:cNvPr id="6" name="Content Placeholder 5"/>
          <p:cNvSpPr>
            <a:spLocks noGrp="1"/>
          </p:cNvSpPr>
          <p:nvPr>
            <p:ph sz="quarter" idx="4"/>
          </p:nvPr>
        </p:nvSpPr>
        <p:spPr>
          <a:xfrm>
            <a:off x="7751788" y="1123837"/>
            <a:ext cx="3474720" cy="4023360"/>
          </a:xfrm>
        </p:spPr>
        <p:txBody>
          <a:bodyPr>
            <a:normAutofit/>
          </a:bodyPr>
          <a:lstStyle/>
          <a:p>
            <a:r>
              <a:rPr lang="en-US" sz="1800" dirty="0" smtClean="0"/>
              <a:t>Healthy Vending</a:t>
            </a:r>
          </a:p>
          <a:p>
            <a:pPr marL="0" indent="0">
              <a:buNone/>
            </a:pPr>
            <a:endParaRPr lang="en-US" sz="1800" dirty="0" smtClean="0"/>
          </a:p>
          <a:p>
            <a:r>
              <a:rPr lang="en-US" sz="1800" dirty="0" smtClean="0"/>
              <a:t>Active Transportation </a:t>
            </a:r>
          </a:p>
          <a:p>
            <a:endParaRPr lang="en-US" sz="1800" dirty="0" smtClean="0"/>
          </a:p>
          <a:p>
            <a:r>
              <a:rPr lang="en-US" sz="1800" dirty="0" smtClean="0"/>
              <a:t>Physical Activity Incentive/Stipend</a:t>
            </a:r>
          </a:p>
          <a:p>
            <a:pPr marL="0" indent="0">
              <a:buNone/>
            </a:pPr>
            <a:r>
              <a:rPr lang="en-US" sz="1800" dirty="0" smtClean="0"/>
              <a:t> </a:t>
            </a:r>
          </a:p>
          <a:p>
            <a:r>
              <a:rPr lang="en-US" sz="1800" dirty="0" smtClean="0"/>
              <a:t>Lactation Accommodation </a:t>
            </a:r>
            <a:endParaRPr lang="en-US" sz="1800" dirty="0"/>
          </a:p>
        </p:txBody>
      </p:sp>
    </p:spTree>
    <p:extLst>
      <p:ext uri="{BB962C8B-B14F-4D97-AF65-F5344CB8AC3E}">
        <p14:creationId xmlns:p14="http://schemas.microsoft.com/office/powerpoint/2010/main" val="78475244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216</TotalTime>
  <Words>766</Words>
  <Application>Microsoft Office PowerPoint</Application>
  <PresentationFormat>Widescreen</PresentationFormat>
  <Paragraphs>131</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Franklin Gothic Book</vt:lpstr>
      <vt:lpstr>Wingdings 2</vt:lpstr>
      <vt:lpstr>Frame</vt:lpstr>
      <vt:lpstr>PowerPoint Presentation</vt:lpstr>
      <vt:lpstr>Learning Objectives</vt:lpstr>
      <vt:lpstr>PowerPoint Presentation</vt:lpstr>
      <vt:lpstr>The Importance of Policy </vt:lpstr>
      <vt:lpstr>What do we mean by policy?</vt:lpstr>
      <vt:lpstr>PLEDGE the Practice   PASS the Policy</vt:lpstr>
      <vt:lpstr>PowerPoint Presentation</vt:lpstr>
      <vt:lpstr>What policies should you consider?</vt:lpstr>
      <vt:lpstr>Policy Examples</vt:lpstr>
      <vt:lpstr>Stretch Breaks</vt:lpstr>
      <vt:lpstr>Healthy Meetings</vt:lpstr>
      <vt:lpstr>Mental Wellness and Stress Reduction</vt:lpstr>
      <vt:lpstr>Flexible Work Schedules for Work/Life Balance  </vt:lpstr>
      <vt:lpstr>Active Stairwells </vt:lpstr>
      <vt:lpstr>Active Transport</vt:lpstr>
      <vt:lpstr>Lactation Accommodation </vt:lpstr>
      <vt:lpstr>What change will you make?</vt:lpstr>
      <vt:lpstr>BLYTHE  YOUNG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Blythe Young</dc:creator>
  <cp:lastModifiedBy>Blythe Young</cp:lastModifiedBy>
  <cp:revision>36</cp:revision>
  <dcterms:created xsi:type="dcterms:W3CDTF">2017-10-30T23:07:19Z</dcterms:created>
  <dcterms:modified xsi:type="dcterms:W3CDTF">2017-10-31T02:43:40Z</dcterms:modified>
</cp:coreProperties>
</file>