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8" r:id="rId2"/>
    <p:sldMasterId id="2147483687" r:id="rId3"/>
    <p:sldMasterId id="2147483686" r:id="rId4"/>
    <p:sldMasterId id="2147483745" r:id="rId5"/>
    <p:sldMasterId id="2147486886" r:id="rId6"/>
  </p:sldMasterIdLst>
  <p:notesMasterIdLst>
    <p:notesMasterId r:id="rId21"/>
  </p:notesMasterIdLst>
  <p:handoutMasterIdLst>
    <p:handoutMasterId r:id="rId22"/>
  </p:handoutMasterIdLst>
  <p:sldIdLst>
    <p:sldId id="488" r:id="rId7"/>
    <p:sldId id="489" r:id="rId8"/>
    <p:sldId id="486" r:id="rId9"/>
    <p:sldId id="452" r:id="rId10"/>
    <p:sldId id="491" r:id="rId11"/>
    <p:sldId id="490" r:id="rId12"/>
    <p:sldId id="499" r:id="rId13"/>
    <p:sldId id="498" r:id="rId14"/>
    <p:sldId id="500" r:id="rId15"/>
    <p:sldId id="501" r:id="rId16"/>
    <p:sldId id="502" r:id="rId17"/>
    <p:sldId id="505" r:id="rId18"/>
    <p:sldId id="506" r:id="rId19"/>
    <p:sldId id="492" r:id="rId20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orient="horz" pos="3744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  <p15:guide id="5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A8B"/>
    <a:srgbClr val="7D3815"/>
    <a:srgbClr val="39531D"/>
    <a:srgbClr val="78BEDE"/>
    <a:srgbClr val="C0C0C0"/>
    <a:srgbClr val="5F5F5F"/>
    <a:srgbClr val="275F50"/>
    <a:srgbClr val="91D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99757" autoAdjust="0"/>
  </p:normalViewPr>
  <p:slideViewPr>
    <p:cSldViewPr snapToGrid="0" snapToObjects="1">
      <p:cViewPr varScale="1">
        <p:scale>
          <a:sx n="81" d="100"/>
          <a:sy n="81" d="100"/>
        </p:scale>
        <p:origin x="1646" y="67"/>
      </p:cViewPr>
      <p:guideLst>
        <p:guide orient="horz" pos="1152"/>
        <p:guide orient="horz" pos="3744"/>
        <p:guide pos="2880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744" y="60"/>
      </p:cViewPr>
      <p:guideLst>
        <p:guide orient="horz" pos="290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48AA05-C635-405D-8CC8-84955A53B2CE}" type="doc">
      <dgm:prSet loTypeId="urn:microsoft.com/office/officeart/2005/8/layout/pyramid2" loCatId="pyramid" qsTypeId="urn:microsoft.com/office/officeart/2005/8/quickstyle/simple1" qsCatId="simple" csTypeId="urn:microsoft.com/office/officeart/2005/8/colors/accent6_2" csCatId="accent6" phldr="1"/>
      <dgm:spPr/>
    </dgm:pt>
    <dgm:pt modelId="{CB13F628-BC26-461F-BDAB-46A9FCEA3FAC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600" dirty="0"/>
            <a:t>One-on-One Consulting </a:t>
          </a:r>
          <a:br>
            <a:rPr lang="en-US" sz="1600" dirty="0"/>
          </a:br>
          <a:r>
            <a:rPr lang="en-US" sz="1600" dirty="0"/>
            <a:t>and Grants</a:t>
          </a:r>
        </a:p>
      </dgm:t>
    </dgm:pt>
    <dgm:pt modelId="{79AEB70C-DD98-4AFF-8ACB-C923F7947C99}" type="parTrans" cxnId="{81D966F9-7C8A-4EA0-8497-3198812576AD}">
      <dgm:prSet/>
      <dgm:spPr/>
      <dgm:t>
        <a:bodyPr/>
        <a:lstStyle/>
        <a:p>
          <a:endParaRPr lang="en-US"/>
        </a:p>
      </dgm:t>
    </dgm:pt>
    <dgm:pt modelId="{16C79713-3F57-47A9-8B72-E75449C68FEA}" type="sibTrans" cxnId="{81D966F9-7C8A-4EA0-8497-3198812576AD}">
      <dgm:prSet/>
      <dgm:spPr/>
      <dgm:t>
        <a:bodyPr/>
        <a:lstStyle/>
        <a:p>
          <a:endParaRPr lang="en-US"/>
        </a:p>
      </dgm:t>
    </dgm:pt>
    <dgm:pt modelId="{BA2F3D54-E76C-4EC0-9896-1C9F07199287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600" dirty="0"/>
            <a:t>Educational Webinars</a:t>
          </a:r>
        </a:p>
      </dgm:t>
    </dgm:pt>
    <dgm:pt modelId="{7049006A-98E6-4EFC-842A-344739DE8DC3}" type="parTrans" cxnId="{43BEFFEE-BD0B-45C5-BD10-1A8E3EF0FA3D}">
      <dgm:prSet/>
      <dgm:spPr/>
      <dgm:t>
        <a:bodyPr/>
        <a:lstStyle/>
        <a:p>
          <a:endParaRPr lang="en-US"/>
        </a:p>
      </dgm:t>
    </dgm:pt>
    <dgm:pt modelId="{A9403FD8-7274-4B2D-A2E4-C55155215D62}" type="sibTrans" cxnId="{43BEFFEE-BD0B-45C5-BD10-1A8E3EF0FA3D}">
      <dgm:prSet/>
      <dgm:spPr/>
      <dgm:t>
        <a:bodyPr/>
        <a:lstStyle/>
        <a:p>
          <a:endParaRPr lang="en-US"/>
        </a:p>
      </dgm:t>
    </dgm:pt>
    <dgm:pt modelId="{6B1E14C3-B9CD-4DCF-95A0-20F451C729EB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600" dirty="0"/>
            <a:t>Online Resources</a:t>
          </a:r>
        </a:p>
      </dgm:t>
    </dgm:pt>
    <dgm:pt modelId="{BE3F7826-F47F-430D-9DC1-544FA1992027}" type="parTrans" cxnId="{D442C860-AF45-4C82-9E77-7208C6917462}">
      <dgm:prSet/>
      <dgm:spPr/>
      <dgm:t>
        <a:bodyPr/>
        <a:lstStyle/>
        <a:p>
          <a:endParaRPr lang="en-US"/>
        </a:p>
      </dgm:t>
    </dgm:pt>
    <dgm:pt modelId="{311F89E7-0DF7-4437-B383-895C25493FD6}" type="sibTrans" cxnId="{D442C860-AF45-4C82-9E77-7208C6917462}">
      <dgm:prSet/>
      <dgm:spPr/>
      <dgm:t>
        <a:bodyPr/>
        <a:lstStyle/>
        <a:p>
          <a:endParaRPr lang="en-US"/>
        </a:p>
      </dgm:t>
    </dgm:pt>
    <dgm:pt modelId="{2F17A68B-7D19-4E4E-8B7C-F88A9DF85103}">
      <dgm:prSet phldrT="[Text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600" i="1" dirty="0"/>
            <a:t>Wellness Talk</a:t>
          </a:r>
          <a:br>
            <a:rPr lang="en-US" sz="1600" i="1" dirty="0"/>
          </a:br>
          <a:r>
            <a:rPr lang="en-US" sz="1600" dirty="0"/>
            <a:t>Conference Calls</a:t>
          </a:r>
        </a:p>
      </dgm:t>
    </dgm:pt>
    <dgm:pt modelId="{6F4B181C-A495-4171-9C0E-B1F2301DA9D4}" type="parTrans" cxnId="{98AAEB04-F4F6-4F1B-924B-9168E952254D}">
      <dgm:prSet/>
      <dgm:spPr/>
      <dgm:t>
        <a:bodyPr/>
        <a:lstStyle/>
        <a:p>
          <a:endParaRPr lang="en-US"/>
        </a:p>
      </dgm:t>
    </dgm:pt>
    <dgm:pt modelId="{07BE551F-55AF-491D-B95A-B44C612BD2F2}" type="sibTrans" cxnId="{98AAEB04-F4F6-4F1B-924B-9168E952254D}">
      <dgm:prSet/>
      <dgm:spPr/>
      <dgm:t>
        <a:bodyPr/>
        <a:lstStyle/>
        <a:p>
          <a:endParaRPr lang="en-US"/>
        </a:p>
      </dgm:t>
    </dgm:pt>
    <dgm:pt modelId="{AF8447AA-8078-406C-A782-A72811637134}" type="pres">
      <dgm:prSet presAssocID="{0B48AA05-C635-405D-8CC8-84955A53B2CE}" presName="compositeShape" presStyleCnt="0">
        <dgm:presLayoutVars>
          <dgm:dir/>
          <dgm:resizeHandles/>
        </dgm:presLayoutVars>
      </dgm:prSet>
      <dgm:spPr/>
    </dgm:pt>
    <dgm:pt modelId="{EDE2B12F-5A82-415A-BB20-6BA358B06739}" type="pres">
      <dgm:prSet presAssocID="{0B48AA05-C635-405D-8CC8-84955A53B2CE}" presName="pyramid" presStyleLbl="node1" presStyleIdx="0" presStyleCnt="1" custScaleX="137354" custLinFactNeighborX="5839"/>
      <dgm:spPr>
        <a:solidFill>
          <a:srgbClr val="0070C0"/>
        </a:solidFill>
      </dgm:spPr>
    </dgm:pt>
    <dgm:pt modelId="{AF79C41F-A7FC-42D1-A1C6-719F717032B9}" type="pres">
      <dgm:prSet presAssocID="{0B48AA05-C635-405D-8CC8-84955A53B2CE}" presName="theList" presStyleCnt="0"/>
      <dgm:spPr/>
    </dgm:pt>
    <dgm:pt modelId="{2421B2B2-2DB7-424D-B614-F9F63FB12BCA}" type="pres">
      <dgm:prSet presAssocID="{CB13F628-BC26-461F-BDAB-46A9FCEA3FAC}" presName="aNode" presStyleLbl="fgAcc1" presStyleIdx="0" presStyleCnt="4" custScaleX="90331" custScaleY="30673" custLinFactNeighborX="-12007" custLinFactNeighborY="61002">
        <dgm:presLayoutVars>
          <dgm:bulletEnabled val="1"/>
        </dgm:presLayoutVars>
      </dgm:prSet>
      <dgm:spPr/>
    </dgm:pt>
    <dgm:pt modelId="{973C674F-8407-494E-BE6D-F115DF7C078E}" type="pres">
      <dgm:prSet presAssocID="{CB13F628-BC26-461F-BDAB-46A9FCEA3FAC}" presName="aSpace" presStyleCnt="0"/>
      <dgm:spPr/>
    </dgm:pt>
    <dgm:pt modelId="{AC131961-0EA7-4D18-9E0F-6CAD49EE505A}" type="pres">
      <dgm:prSet presAssocID="{2F17A68B-7D19-4E4E-8B7C-F88A9DF85103}" presName="aNode" presStyleLbl="fgAcc1" presStyleIdx="1" presStyleCnt="4" custScaleX="89369" custScaleY="30012" custLinFactNeighborX="-12488" custLinFactNeighborY="70678">
        <dgm:presLayoutVars>
          <dgm:bulletEnabled val="1"/>
        </dgm:presLayoutVars>
      </dgm:prSet>
      <dgm:spPr/>
    </dgm:pt>
    <dgm:pt modelId="{5087AB32-1FBA-415E-8F5A-A601C6D2015C}" type="pres">
      <dgm:prSet presAssocID="{2F17A68B-7D19-4E4E-8B7C-F88A9DF85103}" presName="aSpace" presStyleCnt="0"/>
      <dgm:spPr/>
    </dgm:pt>
    <dgm:pt modelId="{5A0A2012-F1DD-4758-ACA4-F3FA15ABE98B}" type="pres">
      <dgm:prSet presAssocID="{BA2F3D54-E76C-4EC0-9896-1C9F07199287}" presName="aNode" presStyleLbl="fgAcc1" presStyleIdx="2" presStyleCnt="4" custScaleX="89698" custScaleY="30673" custLinFactNeighborX="-13332" custLinFactNeighborY="63920">
        <dgm:presLayoutVars>
          <dgm:bulletEnabled val="1"/>
        </dgm:presLayoutVars>
      </dgm:prSet>
      <dgm:spPr/>
    </dgm:pt>
    <dgm:pt modelId="{62A3F640-D786-4777-9E7F-C5844BFC64F9}" type="pres">
      <dgm:prSet presAssocID="{BA2F3D54-E76C-4EC0-9896-1C9F07199287}" presName="aSpace" presStyleCnt="0"/>
      <dgm:spPr/>
    </dgm:pt>
    <dgm:pt modelId="{B314D5FE-C096-42B3-B9A4-BC3A17165238}" type="pres">
      <dgm:prSet presAssocID="{6B1E14C3-B9CD-4DCF-95A0-20F451C729EB}" presName="aNode" presStyleLbl="fgAcc1" presStyleIdx="3" presStyleCnt="4" custScaleX="92252" custScaleY="30673" custLinFactNeighborX="-13064" custLinFactNeighborY="63421">
        <dgm:presLayoutVars>
          <dgm:bulletEnabled val="1"/>
        </dgm:presLayoutVars>
      </dgm:prSet>
      <dgm:spPr/>
    </dgm:pt>
    <dgm:pt modelId="{32C8F698-0733-498C-9E75-0109C2C65263}" type="pres">
      <dgm:prSet presAssocID="{6B1E14C3-B9CD-4DCF-95A0-20F451C729EB}" presName="aSpace" presStyleCnt="0"/>
      <dgm:spPr/>
    </dgm:pt>
  </dgm:ptLst>
  <dgm:cxnLst>
    <dgm:cxn modelId="{98AAEB04-F4F6-4F1B-924B-9168E952254D}" srcId="{0B48AA05-C635-405D-8CC8-84955A53B2CE}" destId="{2F17A68B-7D19-4E4E-8B7C-F88A9DF85103}" srcOrd="1" destOrd="0" parTransId="{6F4B181C-A495-4171-9C0E-B1F2301DA9D4}" sibTransId="{07BE551F-55AF-491D-B95A-B44C612BD2F2}"/>
    <dgm:cxn modelId="{70F33D38-217A-4049-8888-C5526E07AB1C}" type="presOf" srcId="{2F17A68B-7D19-4E4E-8B7C-F88A9DF85103}" destId="{AC131961-0EA7-4D18-9E0F-6CAD49EE505A}" srcOrd="0" destOrd="0" presId="urn:microsoft.com/office/officeart/2005/8/layout/pyramid2"/>
    <dgm:cxn modelId="{D442C860-AF45-4C82-9E77-7208C6917462}" srcId="{0B48AA05-C635-405D-8CC8-84955A53B2CE}" destId="{6B1E14C3-B9CD-4DCF-95A0-20F451C729EB}" srcOrd="3" destOrd="0" parTransId="{BE3F7826-F47F-430D-9DC1-544FA1992027}" sibTransId="{311F89E7-0DF7-4437-B383-895C25493FD6}"/>
    <dgm:cxn modelId="{1D5AC443-8E15-4418-8992-7023C8914F9C}" type="presOf" srcId="{CB13F628-BC26-461F-BDAB-46A9FCEA3FAC}" destId="{2421B2B2-2DB7-424D-B614-F9F63FB12BCA}" srcOrd="0" destOrd="0" presId="urn:microsoft.com/office/officeart/2005/8/layout/pyramid2"/>
    <dgm:cxn modelId="{54C8C07D-924B-4C4B-8F25-4FFE70076A4A}" type="presOf" srcId="{6B1E14C3-B9CD-4DCF-95A0-20F451C729EB}" destId="{B314D5FE-C096-42B3-B9A4-BC3A17165238}" srcOrd="0" destOrd="0" presId="urn:microsoft.com/office/officeart/2005/8/layout/pyramid2"/>
    <dgm:cxn modelId="{84DA0E89-8C0F-4A47-A52A-E5F817B1E0AF}" type="presOf" srcId="{BA2F3D54-E76C-4EC0-9896-1C9F07199287}" destId="{5A0A2012-F1DD-4758-ACA4-F3FA15ABE98B}" srcOrd="0" destOrd="0" presId="urn:microsoft.com/office/officeart/2005/8/layout/pyramid2"/>
    <dgm:cxn modelId="{626C67E1-6A41-43C8-BAFA-B90157F91A9D}" type="presOf" srcId="{0B48AA05-C635-405D-8CC8-84955A53B2CE}" destId="{AF8447AA-8078-406C-A782-A72811637134}" srcOrd="0" destOrd="0" presId="urn:microsoft.com/office/officeart/2005/8/layout/pyramid2"/>
    <dgm:cxn modelId="{43BEFFEE-BD0B-45C5-BD10-1A8E3EF0FA3D}" srcId="{0B48AA05-C635-405D-8CC8-84955A53B2CE}" destId="{BA2F3D54-E76C-4EC0-9896-1C9F07199287}" srcOrd="2" destOrd="0" parTransId="{7049006A-98E6-4EFC-842A-344739DE8DC3}" sibTransId="{A9403FD8-7274-4B2D-A2E4-C55155215D62}"/>
    <dgm:cxn modelId="{81D966F9-7C8A-4EA0-8497-3198812576AD}" srcId="{0B48AA05-C635-405D-8CC8-84955A53B2CE}" destId="{CB13F628-BC26-461F-BDAB-46A9FCEA3FAC}" srcOrd="0" destOrd="0" parTransId="{79AEB70C-DD98-4AFF-8ACB-C923F7947C99}" sibTransId="{16C79713-3F57-47A9-8B72-E75449C68FEA}"/>
    <dgm:cxn modelId="{6FF9AC2D-AABB-40D0-B132-7F3FAA130049}" type="presParOf" srcId="{AF8447AA-8078-406C-A782-A72811637134}" destId="{EDE2B12F-5A82-415A-BB20-6BA358B06739}" srcOrd="0" destOrd="0" presId="urn:microsoft.com/office/officeart/2005/8/layout/pyramid2"/>
    <dgm:cxn modelId="{5E8E2F17-2E37-487C-891B-4E8ECE9E8934}" type="presParOf" srcId="{AF8447AA-8078-406C-A782-A72811637134}" destId="{AF79C41F-A7FC-42D1-A1C6-719F717032B9}" srcOrd="1" destOrd="0" presId="urn:microsoft.com/office/officeart/2005/8/layout/pyramid2"/>
    <dgm:cxn modelId="{95CAE82D-03DF-492D-9943-CCECC683B5E3}" type="presParOf" srcId="{AF79C41F-A7FC-42D1-A1C6-719F717032B9}" destId="{2421B2B2-2DB7-424D-B614-F9F63FB12BCA}" srcOrd="0" destOrd="0" presId="urn:microsoft.com/office/officeart/2005/8/layout/pyramid2"/>
    <dgm:cxn modelId="{63DB796C-9133-4551-9661-0D3C14DFF204}" type="presParOf" srcId="{AF79C41F-A7FC-42D1-A1C6-719F717032B9}" destId="{973C674F-8407-494E-BE6D-F115DF7C078E}" srcOrd="1" destOrd="0" presId="urn:microsoft.com/office/officeart/2005/8/layout/pyramid2"/>
    <dgm:cxn modelId="{E9C912C0-30F2-413B-A5A2-33BF411F046E}" type="presParOf" srcId="{AF79C41F-A7FC-42D1-A1C6-719F717032B9}" destId="{AC131961-0EA7-4D18-9E0F-6CAD49EE505A}" srcOrd="2" destOrd="0" presId="urn:microsoft.com/office/officeart/2005/8/layout/pyramid2"/>
    <dgm:cxn modelId="{3D97436C-534D-4268-B1DC-2C012DDBA6D6}" type="presParOf" srcId="{AF79C41F-A7FC-42D1-A1C6-719F717032B9}" destId="{5087AB32-1FBA-415E-8F5A-A601C6D2015C}" srcOrd="3" destOrd="0" presId="urn:microsoft.com/office/officeart/2005/8/layout/pyramid2"/>
    <dgm:cxn modelId="{FA82061A-F54B-43F7-8A3F-A2ECFE4E0657}" type="presParOf" srcId="{AF79C41F-A7FC-42D1-A1C6-719F717032B9}" destId="{5A0A2012-F1DD-4758-ACA4-F3FA15ABE98B}" srcOrd="4" destOrd="0" presId="urn:microsoft.com/office/officeart/2005/8/layout/pyramid2"/>
    <dgm:cxn modelId="{AB0F8F10-86EA-4EBF-A1F8-D13E01B31D03}" type="presParOf" srcId="{AF79C41F-A7FC-42D1-A1C6-719F717032B9}" destId="{62A3F640-D786-4777-9E7F-C5844BFC64F9}" srcOrd="5" destOrd="0" presId="urn:microsoft.com/office/officeart/2005/8/layout/pyramid2"/>
    <dgm:cxn modelId="{BE005930-6183-41E4-BD42-85F7465276F8}" type="presParOf" srcId="{AF79C41F-A7FC-42D1-A1C6-719F717032B9}" destId="{B314D5FE-C096-42B3-B9A4-BC3A17165238}" srcOrd="6" destOrd="0" presId="urn:microsoft.com/office/officeart/2005/8/layout/pyramid2"/>
    <dgm:cxn modelId="{7E886B78-55A1-4F8A-AC4F-691E2632F621}" type="presParOf" srcId="{AF79C41F-A7FC-42D1-A1C6-719F717032B9}" destId="{32C8F698-0733-498C-9E75-0109C2C6526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2B12F-5A82-415A-BB20-6BA358B06739}">
      <dsp:nvSpPr>
        <dsp:cNvPr id="0" name=""/>
        <dsp:cNvSpPr/>
      </dsp:nvSpPr>
      <dsp:spPr>
        <a:xfrm>
          <a:off x="791645" y="0"/>
          <a:ext cx="5085273" cy="3702312"/>
        </a:xfrm>
        <a:prstGeom prst="triangl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1B2B2-2DB7-424D-B614-F9F63FB12BCA}">
      <dsp:nvSpPr>
        <dsp:cNvPr id="0" name=""/>
        <dsp:cNvSpPr/>
      </dsp:nvSpPr>
      <dsp:spPr>
        <a:xfrm>
          <a:off x="2945497" y="502062"/>
          <a:ext cx="2173818" cy="5278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One-on-One Consulting </a:t>
          </a:r>
          <a:br>
            <a:rPr lang="en-US" sz="1600" kern="1200" dirty="0"/>
          </a:br>
          <a:r>
            <a:rPr lang="en-US" sz="1600" kern="1200" dirty="0"/>
            <a:t>and Grants</a:t>
          </a:r>
        </a:p>
      </dsp:txBody>
      <dsp:txXfrm>
        <a:off x="2971266" y="527831"/>
        <a:ext cx="2122280" cy="476343"/>
      </dsp:txXfrm>
    </dsp:sp>
    <dsp:sp modelId="{AC131961-0EA7-4D18-9E0F-6CAD49EE505A}">
      <dsp:nvSpPr>
        <dsp:cNvPr id="0" name=""/>
        <dsp:cNvSpPr/>
      </dsp:nvSpPr>
      <dsp:spPr>
        <a:xfrm>
          <a:off x="2945497" y="1265883"/>
          <a:ext cx="2150667" cy="51650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Wellness Talk</a:t>
          </a:r>
          <a:br>
            <a:rPr lang="en-US" sz="1600" i="1" kern="1200" dirty="0"/>
          </a:br>
          <a:r>
            <a:rPr lang="en-US" sz="1600" kern="1200" dirty="0"/>
            <a:t>Conference Calls</a:t>
          </a:r>
        </a:p>
      </dsp:txBody>
      <dsp:txXfrm>
        <a:off x="2970711" y="1291097"/>
        <a:ext cx="2100239" cy="466077"/>
      </dsp:txXfrm>
    </dsp:sp>
    <dsp:sp modelId="{5A0A2012-F1DD-4758-ACA4-F3FA15ABE98B}">
      <dsp:nvSpPr>
        <dsp:cNvPr id="0" name=""/>
        <dsp:cNvSpPr/>
      </dsp:nvSpPr>
      <dsp:spPr>
        <a:xfrm>
          <a:off x="2921228" y="1982975"/>
          <a:ext cx="2158584" cy="5278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Educational Webinars</a:t>
          </a:r>
        </a:p>
      </dsp:txBody>
      <dsp:txXfrm>
        <a:off x="2946997" y="2008744"/>
        <a:ext cx="2107046" cy="476343"/>
      </dsp:txXfrm>
    </dsp:sp>
    <dsp:sp modelId="{B314D5FE-C096-42B3-B9A4-BC3A17165238}">
      <dsp:nvSpPr>
        <dsp:cNvPr id="0" name=""/>
        <dsp:cNvSpPr/>
      </dsp:nvSpPr>
      <dsp:spPr>
        <a:xfrm>
          <a:off x="2896946" y="2724908"/>
          <a:ext cx="2220046" cy="5278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Online Resources</a:t>
          </a:r>
        </a:p>
      </dsp:txBody>
      <dsp:txXfrm>
        <a:off x="2922715" y="2750677"/>
        <a:ext cx="2168508" cy="476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D0608F55-4F69-40CF-8F7F-0152125FA4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6" tIns="45537" rIns="91076" bIns="45537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18DE788F-7D55-474B-80E6-6C1F03D5958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6" tIns="45537" rIns="91076" bIns="4553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6" name="Rectangle 4">
            <a:extLst>
              <a:ext uri="{FF2B5EF4-FFF2-40B4-BE49-F238E27FC236}">
                <a16:creationId xmlns:a16="http://schemas.microsoft.com/office/drawing/2014/main" id="{CF17A74B-5ED7-4733-A9F7-4940FFF2355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4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6" tIns="45537" rIns="91076" bIns="45537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7" name="Rectangle 5">
            <a:extLst>
              <a:ext uri="{FF2B5EF4-FFF2-40B4-BE49-F238E27FC236}">
                <a16:creationId xmlns:a16="http://schemas.microsoft.com/office/drawing/2014/main" id="{4372827A-78A2-48E5-ABAC-0A875CDAC0C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772525"/>
            <a:ext cx="304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6" tIns="45537" rIns="91076" bIns="4553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fld id="{BCBE272C-618A-4D0F-9765-2DAE5D8CBE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8C7893F-F99D-4983-8B3B-D5F65933CB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l" defTabSz="921829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6D770DD-2204-474A-90C6-DC18306C26F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r" defTabSz="921829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CB5D9327-27CC-48D1-BC6C-9BEA4F71AD3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98563" y="693738"/>
            <a:ext cx="4614862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FD44BEF-9B39-478D-A991-F66CA31CB9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4B35735F-4D31-4B0E-BABA-324BF75F90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4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l" defTabSz="921829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ADA88599-B713-4CF2-816F-8AAE36CA5D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772525"/>
            <a:ext cx="304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000">
                <a:latin typeface="Arial" panose="020B0604020202020204" pitchFamily="34" charset="0"/>
              </a:defRPr>
            </a:lvl1pPr>
          </a:lstStyle>
          <a:p>
            <a:fld id="{81819CC5-70AF-455D-A0A9-E47CE4F042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0EDC3889-00E4-4E31-A26F-52A16CD9A7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F5B84E21-9136-4621-9760-32628EA52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0B9D5248-B564-4D38-BC99-AD8059ADC9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11200" indent="-271463" defTabSz="91916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095375" indent="-217488" defTabSz="91916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535113" indent="-217488" defTabSz="91916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1973263" indent="-217488" defTabSz="91916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430463" indent="-217488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887663" indent="-217488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344863" indent="-217488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02063" indent="-217488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B95D1BC3-7341-483F-B600-5D9BEB3AD4A7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149BF1A3-D395-451F-B0F8-1955F2196C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943CCB-C2E7-47C1-BD38-7B58434E3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675" y="4394200"/>
            <a:ext cx="5607050" cy="4156075"/>
          </a:xfrm>
        </p:spPr>
        <p:txBody>
          <a:bodyPr/>
          <a:lstStyle/>
          <a:p>
            <a:pPr>
              <a:defRPr/>
            </a:pPr>
            <a:r>
              <a:rPr lang="en-US" dirty="0"/>
              <a:t>Employers have access to our full range of comprehensive yet easy-to-follow toolkits — available at no cost — to help launch their strategy. We selected the following resources because they’re simple for small businesses to implement. These and others are available at </a:t>
            </a:r>
            <a:r>
              <a:rPr lang="en-US" b="1" dirty="0"/>
              <a:t>kp.org/choosebetter</a:t>
            </a:r>
            <a:r>
              <a:rPr lang="en-US" dirty="0"/>
              <a:t>:</a:t>
            </a:r>
          </a:p>
          <a:p>
            <a:pPr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b="1" i="1" dirty="0"/>
              <a:t>Starting a Workforce Health Program </a:t>
            </a:r>
            <a:r>
              <a:rPr lang="en-US" b="1" dirty="0"/>
              <a:t>toolkit — </a:t>
            </a:r>
            <a:r>
              <a:rPr lang="en-US" dirty="0"/>
              <a:t>lays out the building blocks for beginning a workforce health program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b="1" i="1" dirty="0"/>
              <a:t>Workforce Health Resource Guide </a:t>
            </a:r>
            <a:r>
              <a:rPr lang="en-US" b="1" dirty="0"/>
              <a:t>— </a:t>
            </a:r>
            <a:r>
              <a:rPr lang="en-US" dirty="0"/>
              <a:t> an overview of resources and tools available for weight management, tobacco cessation, stress and mental health, and heart health</a:t>
            </a: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b="1" i="1" dirty="0"/>
              <a:t>Healthy Meetings Guide</a:t>
            </a:r>
            <a:r>
              <a:rPr lang="en-US" b="1" dirty="0"/>
              <a:t> — </a:t>
            </a:r>
            <a:r>
              <a:rPr lang="en-US" dirty="0"/>
              <a:t>how to make a few small changes at meetings to support overall health and productivity, such as healthier food options and simple stretch breaks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b="1" i="1" dirty="0"/>
              <a:t>Maintain Don’t Gain Toolkit </a:t>
            </a:r>
            <a:r>
              <a:rPr lang="en-US" b="1" dirty="0"/>
              <a:t>— </a:t>
            </a:r>
            <a:r>
              <a:rPr lang="en-US" dirty="0"/>
              <a:t>a step-by-step guide to encourage employees to make healthier choices to avoid holiday weight gain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b="1" i="1" dirty="0"/>
              <a:t>Tobacco-Free Campus Toolkit</a:t>
            </a:r>
            <a:r>
              <a:rPr lang="en-US" i="1" dirty="0"/>
              <a:t> </a:t>
            </a:r>
            <a:r>
              <a:rPr lang="en-US" b="1" dirty="0"/>
              <a:t>— </a:t>
            </a:r>
            <a:r>
              <a:rPr lang="en-US" dirty="0"/>
              <a:t>how to establish policies to make the workplace and company events tobacco-free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b="1" i="1" dirty="0"/>
              <a:t>Walking for Workforce Health Toolkit</a:t>
            </a:r>
            <a:r>
              <a:rPr lang="en-US" b="1" dirty="0"/>
              <a:t> — </a:t>
            </a:r>
            <a:r>
              <a:rPr lang="en-US" dirty="0"/>
              <a:t>assessment tools, trackers, and communication materials to start a walking program at work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b="1" i="1" dirty="0"/>
              <a:t>Rest and Revive Toolkit </a:t>
            </a:r>
            <a:r>
              <a:rPr lang="en-US" b="1" dirty="0"/>
              <a:t>— </a:t>
            </a:r>
            <a:r>
              <a:rPr lang="en-US" dirty="0"/>
              <a:t>tools to help employees establish better sleep habits, such as a daytime activity log to show how food, drinks, and activity affect sleep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b="1" i="1" dirty="0"/>
              <a:t>Healthy Eating at Work </a:t>
            </a:r>
            <a:r>
              <a:rPr lang="en-US" b="1" dirty="0"/>
              <a:t>food policy toolkit — </a:t>
            </a:r>
            <a:r>
              <a:rPr lang="en-US" dirty="0"/>
              <a:t>a guide to developing and implementing a food policy that encourages employees to make healthy choices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/>
              <a:t>The Resource Center at </a:t>
            </a:r>
            <a:r>
              <a:rPr lang="en-US" b="1" dirty="0"/>
              <a:t>kp.org/</a:t>
            </a:r>
            <a:r>
              <a:rPr lang="en-US" b="1" dirty="0" err="1"/>
              <a:t>choosebetter</a:t>
            </a:r>
            <a:r>
              <a:rPr lang="en-US" b="1" dirty="0"/>
              <a:t> </a:t>
            </a:r>
            <a:r>
              <a:rPr lang="en-US" dirty="0"/>
              <a:t>contains a wealth of useful materials to support your workforce health efforts.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4EBD8-5CD3-4010-8AB2-4C6A219763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4572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8DA1C036-4EBD-4820-B02E-8135D7A55FBA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17D48915-FC78-4585-A643-A7A6C8E262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6D0D8C4C-9C30-4984-B14B-B34BA16A8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/>
              <a:t>Each toolkit starts with an overview of the resources available (Ie: communications via email, marketing via poster, an employee guide with facts and tips, success tracker.  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4DE97F05-9BE5-4B95-B60D-056F07834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A250DBF6-4AE5-43DB-9AEB-351316F1B477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6C82A18-9AF7-4DF6-A158-812491946D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EFCABB8E-AB47-48D0-AA2D-E92DE902590E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70521F3C-E385-48EA-A245-1B1EBE65CE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104F7AA-4909-4267-970B-8DEB999E5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START PUSH NOTIFICATIONS HERE. Online you will find the promotional flier by accessing the Resource Center and filtering by clicking on “Weight Management” and then scrolling down until you see </a:t>
            </a:r>
            <a:r>
              <a:rPr lang="en-US" altLang="en-US" b="1"/>
              <a:t>Maintain Don’t Gain weight management promotional flier</a:t>
            </a:r>
            <a:r>
              <a:rPr lang="en-US" altLang="en-US"/>
              <a:t>. Motivate your employees to take charge of their weight around the holidays by participating in your weight management program.</a:t>
            </a:r>
          </a:p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D7A4DC12-FCC7-427D-9B16-A7C838BB26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587B42A9-2C4C-4491-B898-DFCBAD059BC0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3BB2A9A5-3CD2-4553-9F1D-7E19031383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C6A845C-B870-4375-B2B2-30DD22EF2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Online you will find the weekly emails by accessing the Resource Center and filtering by clicking on “Weight Management” and then scrolling down until you see </a:t>
            </a:r>
            <a:r>
              <a:rPr lang="en-US" altLang="en-US" b="1"/>
              <a:t>Maintain Don’t Gain </a:t>
            </a:r>
            <a:r>
              <a:rPr lang="en-US" altLang="en-US"/>
              <a:t>weight management program week 1 – week 8 emails. </a:t>
            </a:r>
          </a:p>
          <a:p>
            <a:pPr eaLnBrk="1" hangingPunct="1">
              <a:defRPr/>
            </a:pPr>
            <a:endParaRPr lang="en-US" altLang="en-US"/>
          </a:p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0BD05274-A520-4AA8-8806-328E9C6989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067EB424-B227-43CB-B1DD-7415077D9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/>
              <a:t>From the email you send out, your employees can choose to use the resources provided in that week, here is an example of a resource provided 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D3E1F6A1-8100-417C-9E8C-92BE10401B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C33D6BF5-8BD2-4247-89A9-C6226572B1DA}" type="slidenum">
              <a:rPr lang="en-US" altLang="en-US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www.google.com/imgres?imgurl=http://www.accca.org/images/Business%2520Member%2520logos/Keenan%2520color.jpg&amp;imgrefurl=http://www.accca.org/i4a/pages/index.cfm?pageid%3D3308&amp;h=532&amp;w=1230&amp;sz=83&amp;tbnid=WFu1NDy1fs6uFM:&amp;tbnh=54&amp;tbnw=125&amp;prev=/search%3Fq%3Dkeenan%2Blogo%26tbm%3Disch%26tbo%3Du&amp;zoom=1&amp;q=keenan+logo&amp;usg=__jvM1r-ouxx0PsxAYsKRkBCeZReo=&amp;sa=X&amp;ei=hJYHUNO1MMW42wW02pnFBA&amp;ved=0CBcQ9QEwAw" TargetMode="Externa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accca.org/images/Business%2520Member%2520logos/Keenan%2520color.jpg&amp;imgrefurl=http://www.accca.org/i4a/pages/index.cfm?pageid%3D3308&amp;h=532&amp;w=1230&amp;sz=83&amp;tbnid=WFu1NDy1fs6uFM:&amp;tbnh=54&amp;tbnw=125&amp;prev=/search%3Fq%3Dkeenan%2Blogo%26tbm%3Disch%26tbo%3Du&amp;zoom=1&amp;q=keenan+logo&amp;usg=__jvM1r-ouxx0PsxAYsKRkBCeZReo=&amp;sa=X&amp;ei=hJYHUNO1MMW42wW02pnFBA&amp;ved=0CBcQ9QEwAw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imgres?imgurl=http://www.accca.org/images/Business%2520Member%2520logos/Keenan%2520color.jpg&amp;imgrefurl=http://www.accca.org/i4a/pages/index.cfm?pageid%3D3308&amp;h=532&amp;w=1230&amp;sz=83&amp;tbnid=WFu1NDy1fs6uFM:&amp;tbnh=54&amp;tbnw=125&amp;prev=/search%3Fq%3Dkeenan%2Blogo%26tbm%3Disch%26tbo%3Du&amp;zoom=1&amp;q=keenan+logo&amp;usg=__jvM1r-ouxx0PsxAYsKRkBCeZReo=&amp;sa=X&amp;ei=hJYHUNO1MMW42wW02pnFBA&amp;ved=0CBcQ9QEwAw" TargetMode="Externa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imgres?imgurl=http://www.accca.org/images/Business%2520Member%2520logos/Keenan%2520color.jpg&amp;imgrefurl=http://www.accca.org/i4a/pages/index.cfm?pageid%3D3308&amp;h=532&amp;w=1230&amp;sz=83&amp;tbnid=WFu1NDy1fs6uFM:&amp;tbnh=54&amp;tbnw=125&amp;prev=/search%3Fq%3Dkeenan%2Blogo%26tbm%3Disch%26tbo%3Du&amp;zoom=1&amp;q=keenan+logo&amp;usg=__jvM1r-ouxx0PsxAYsKRkBCeZReo=&amp;sa=X&amp;ei=hJYHUNO1MMW42wW02pnFBA&amp;ved=0CBcQ9QEwAw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imgres?imgurl=http://www.accca.org/images/Business%2520Member%2520logos/Keenan%2520color.jpg&amp;imgrefurl=http://www.accca.org/i4a/pages/index.cfm?pageid%3D3308&amp;h=532&amp;w=1230&amp;sz=83&amp;tbnid=WFu1NDy1fs6uFM:&amp;tbnh=54&amp;tbnw=125&amp;prev=/search%3Fq%3Dkeenan%2Blogo%26tbm%3Disch%26tbo%3Du&amp;zoom=1&amp;q=keenan+logo&amp;usg=__jvM1r-ouxx0PsxAYsKRkBCeZReo=&amp;sa=X&amp;ei=hJYHUNO1MMW42wW02pnFBA&amp;ved=0CBcQ9QEwAw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728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237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3463" y="952500"/>
            <a:ext cx="1885950" cy="1978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952500"/>
            <a:ext cx="5505450" cy="1978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4257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7969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2509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11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3234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9076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2841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951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57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457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923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8090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5355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3EAF3D-9E54-43BC-B697-0B08E6C02DA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B7043-601A-4389-A760-0C37C7774B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C4E995F0-BCE8-4F9C-9800-8D609AA5D4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  © 2011 Kaiser Foundation Health Plan, Inc. For internal use only.</a:t>
            </a:r>
          </a:p>
        </p:txBody>
      </p:sp>
      <p:sp>
        <p:nvSpPr>
          <p:cNvPr id="6" name="Rectangle 50">
            <a:extLst>
              <a:ext uri="{FF2B5EF4-FFF2-40B4-BE49-F238E27FC236}">
                <a16:creationId xmlns:a16="http://schemas.microsoft.com/office/drawing/2014/main" id="{C92A18D1-0B3A-45FE-8E2E-869837D8EE7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A2E42-1A89-4DA6-BBEE-1F01F451BD47}" type="datetime4">
              <a:rPr lang="en-US"/>
              <a:pPr>
                <a:defRPr/>
              </a:pPr>
              <a:t>August 31,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57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2" descr="thrive_logo">
            <a:extLst>
              <a:ext uri="{FF2B5EF4-FFF2-40B4-BE49-F238E27FC236}">
                <a16:creationId xmlns:a16="http://schemas.microsoft.com/office/drawing/2014/main" id="{3633CFF4-AE7A-4F75-AD56-027C134F5E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6119813"/>
            <a:ext cx="24542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ealthy Eating Active Living Cities Campaign">
            <a:extLst>
              <a:ext uri="{FF2B5EF4-FFF2-40B4-BE49-F238E27FC236}">
                <a16:creationId xmlns:a16="http://schemas.microsoft.com/office/drawing/2014/main" id="{882F4654-8F4F-4DF2-A2E7-DEC40DE4F8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5732463"/>
            <a:ext cx="5381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google.com/images?q=tbn:ANd9GcQxrC1SeneLD6ZjRsNjpcvK97xdDqocAjwNKyyBDeEejM-5EEZ6GZzpd5SH">
            <a:hlinkClick r:id="rId4"/>
            <a:extLst>
              <a:ext uri="{FF2B5EF4-FFF2-40B4-BE49-F238E27FC236}">
                <a16:creationId xmlns:a16="http://schemas.microsoft.com/office/drawing/2014/main" id="{19B03A86-16D1-4AA9-A964-9E25D1146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6200775"/>
            <a:ext cx="11906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6EDABFFD-A73E-45F5-97B5-A076887686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6200775"/>
            <a:ext cx="1265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FF67626-46FF-40D0-A589-18741B18BEE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E32F6B-9261-4FB3-A663-D2A2DF4469F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9976C4BE-2614-4F6D-A311-B7D5D289E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sz="9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|     © 2011 Kaiser Foundation Health Plan, Inc. For internal use only.</a:t>
            </a:r>
          </a:p>
        </p:txBody>
      </p:sp>
      <p:sp>
        <p:nvSpPr>
          <p:cNvPr id="10" name="Rectangle 50">
            <a:extLst>
              <a:ext uri="{FF2B5EF4-FFF2-40B4-BE49-F238E27FC236}">
                <a16:creationId xmlns:a16="http://schemas.microsoft.com/office/drawing/2014/main" id="{B4376010-981F-4961-B8D8-F7AFAAA6D96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l" eaLnBrk="1" hangingPunct="1">
              <a:defRPr sz="9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D8BFD6A4-71B2-42BA-9A7B-4A5FF6CD5C7A}" type="datetime4">
              <a:rPr lang="en-US"/>
              <a:pPr>
                <a:defRPr/>
              </a:pPr>
              <a:t>August 31,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11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2" descr="thrive_logo">
            <a:extLst>
              <a:ext uri="{FF2B5EF4-FFF2-40B4-BE49-F238E27FC236}">
                <a16:creationId xmlns:a16="http://schemas.microsoft.com/office/drawing/2014/main" id="{A53DDA70-4E89-4716-96AC-A1FBBF28F9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6249988"/>
            <a:ext cx="24542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google.com/images?q=tbn:ANd9GcQxrC1SeneLD6ZjRsNjpcvK97xdDqocAjwNKyyBDeEejM-5EEZ6GZzpd5SH">
            <a:hlinkClick r:id="rId3"/>
            <a:extLst>
              <a:ext uri="{FF2B5EF4-FFF2-40B4-BE49-F238E27FC236}">
                <a16:creationId xmlns:a16="http://schemas.microsoft.com/office/drawing/2014/main" id="{865B116F-9A9E-4802-8132-D2FC2D4037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6249988"/>
            <a:ext cx="11906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806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2" descr="thrive_logo">
            <a:extLst>
              <a:ext uri="{FF2B5EF4-FFF2-40B4-BE49-F238E27FC236}">
                <a16:creationId xmlns:a16="http://schemas.microsoft.com/office/drawing/2014/main" id="{EE8D7134-0403-45FF-90AB-6A1755183A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6249988"/>
            <a:ext cx="24542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ealthy Eating Active Living Cities Campaign">
            <a:extLst>
              <a:ext uri="{FF2B5EF4-FFF2-40B4-BE49-F238E27FC236}">
                <a16:creationId xmlns:a16="http://schemas.microsoft.com/office/drawing/2014/main" id="{A3EAE2B2-EFC1-4AEF-ABAE-1BAC34FC8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5984875"/>
            <a:ext cx="4651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google.com/images?q=tbn:ANd9GcQxrC1SeneLD6ZjRsNjpcvK97xdDqocAjwNKyyBDeEejM-5EEZ6GZzpd5SH">
            <a:hlinkClick r:id="rId4"/>
            <a:extLst>
              <a:ext uri="{FF2B5EF4-FFF2-40B4-BE49-F238E27FC236}">
                <a16:creationId xmlns:a16="http://schemas.microsoft.com/office/drawing/2014/main" id="{6B016A28-49AA-4DDF-AFCC-A0BB400827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6159500"/>
            <a:ext cx="11906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36725"/>
            <a:ext cx="4038600" cy="1827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6725"/>
            <a:ext cx="4038600" cy="1827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FDB63B7-821D-48B3-9EBC-ADDF7D43A8C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0F89D1-F589-4621-A6D9-B0709237F46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51B4B66C-0D60-4557-A944-7FFD9AD78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sz="9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|     © 2011 Kaiser Foundation Health Plan, Inc. For internal use only.</a:t>
            </a:r>
          </a:p>
        </p:txBody>
      </p:sp>
      <p:sp>
        <p:nvSpPr>
          <p:cNvPr id="10" name="Rectangle 50">
            <a:extLst>
              <a:ext uri="{FF2B5EF4-FFF2-40B4-BE49-F238E27FC236}">
                <a16:creationId xmlns:a16="http://schemas.microsoft.com/office/drawing/2014/main" id="{F3DE5BA8-D709-44A9-AA5C-04F9A84AF40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l" eaLnBrk="1" hangingPunct="1">
              <a:defRPr sz="9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20650F30-89E3-4F88-AA43-B635AF0D7D7A}" type="datetime4">
              <a:rPr lang="en-US"/>
              <a:pPr>
                <a:defRPr/>
              </a:pPr>
              <a:t>August 31,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53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2" descr="thrive_logo">
            <a:extLst>
              <a:ext uri="{FF2B5EF4-FFF2-40B4-BE49-F238E27FC236}">
                <a16:creationId xmlns:a16="http://schemas.microsoft.com/office/drawing/2014/main" id="{7C428EA9-A6AE-4DEB-AA8B-6B59CFFC04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6249988"/>
            <a:ext cx="24542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ealthy Eating Active Living Cities Campaign">
            <a:extLst>
              <a:ext uri="{FF2B5EF4-FFF2-40B4-BE49-F238E27FC236}">
                <a16:creationId xmlns:a16="http://schemas.microsoft.com/office/drawing/2014/main" id="{88857FB0-A553-4EA6-A125-372D05F003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6113463"/>
            <a:ext cx="42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google.com/images?q=tbn:ANd9GcQxrC1SeneLD6ZjRsNjpcvK97xdDqocAjwNKyyBDeEejM-5EEZ6GZzpd5SH">
            <a:hlinkClick r:id="rId4"/>
            <a:extLst>
              <a:ext uri="{FF2B5EF4-FFF2-40B4-BE49-F238E27FC236}">
                <a16:creationId xmlns:a16="http://schemas.microsoft.com/office/drawing/2014/main" id="{E6DE4D57-7719-423F-A6EB-4202DC4798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6249988"/>
            <a:ext cx="11906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9E2CFEA-B69C-45C7-AA16-1EB7DF86FA7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79E6EF-9D23-422A-84C6-0D758FA1206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Rectangle 49">
            <a:extLst>
              <a:ext uri="{FF2B5EF4-FFF2-40B4-BE49-F238E27FC236}">
                <a16:creationId xmlns:a16="http://schemas.microsoft.com/office/drawing/2014/main" id="{751CF188-55A0-4F9A-B944-24B1A53DE2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sz="9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|     © 2011 Kaiser Foundation Health Plan, Inc. For internal use only.</a:t>
            </a:r>
          </a:p>
        </p:txBody>
      </p:sp>
      <p:sp>
        <p:nvSpPr>
          <p:cNvPr id="12" name="Rectangle 50">
            <a:extLst>
              <a:ext uri="{FF2B5EF4-FFF2-40B4-BE49-F238E27FC236}">
                <a16:creationId xmlns:a16="http://schemas.microsoft.com/office/drawing/2014/main" id="{183D89CA-F3D7-4857-ADC9-839372AD727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l" eaLnBrk="1" hangingPunct="1">
              <a:defRPr sz="9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184E17B6-3B7C-400F-8E7A-4C30E3818E17}" type="datetime4">
              <a:rPr lang="en-US"/>
              <a:pPr>
                <a:defRPr/>
              </a:pPr>
              <a:t>August 31,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27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2" descr="thrive_logo">
            <a:extLst>
              <a:ext uri="{FF2B5EF4-FFF2-40B4-BE49-F238E27FC236}">
                <a16:creationId xmlns:a16="http://schemas.microsoft.com/office/drawing/2014/main" id="{774A9588-DA3F-4DAE-ADB3-10F7FAA3AC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6249988"/>
            <a:ext cx="24542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Healthy Eating Active Living Cities Campaign">
            <a:extLst>
              <a:ext uri="{FF2B5EF4-FFF2-40B4-BE49-F238E27FC236}">
                <a16:creationId xmlns:a16="http://schemas.microsoft.com/office/drawing/2014/main" id="{3B1144FA-E724-4FCA-A776-64593C8483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5973763"/>
            <a:ext cx="40163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www.google.com/images?q=tbn:ANd9GcQxrC1SeneLD6ZjRsNjpcvK97xdDqocAjwNKyyBDeEejM-5EEZ6GZzpd5SH">
            <a:hlinkClick r:id="rId4"/>
            <a:extLst>
              <a:ext uri="{FF2B5EF4-FFF2-40B4-BE49-F238E27FC236}">
                <a16:creationId xmlns:a16="http://schemas.microsoft.com/office/drawing/2014/main" id="{E0EBF56E-1772-423F-94B8-73EC7209E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6249988"/>
            <a:ext cx="11906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D7A16FB5-7BE4-4917-8241-A9FB16D7B23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64A7DF-9381-4024-9A8F-88E6B2679A0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AD3C1530-33E0-4E7D-A526-5E6F756F15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sz="9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|     © 2011 Kaiser Foundation Health Plan, Inc. For internal use only.</a:t>
            </a: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E13E2A2-A615-4766-B623-E2119A321A3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l" eaLnBrk="1" hangingPunct="1">
              <a:defRPr sz="9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92F86BA8-EE2A-4BE9-B2A1-8EA56C864C16}" type="datetime4">
              <a:rPr lang="en-US"/>
              <a:pPr>
                <a:defRPr/>
              </a:pPr>
              <a:t>August 31,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44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D290D3C-5320-4AE2-ACD5-7616A749A7B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7424C-60C8-4CD3-B7F4-40C45588BC0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488EB825-2C95-4575-907F-CE57D6513B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  © 2011 Kaiser Foundation Health Plan, Inc. For internal use only.</a:t>
            </a:r>
          </a:p>
        </p:txBody>
      </p:sp>
      <p:sp>
        <p:nvSpPr>
          <p:cNvPr id="5" name="Rectangle 50">
            <a:extLst>
              <a:ext uri="{FF2B5EF4-FFF2-40B4-BE49-F238E27FC236}">
                <a16:creationId xmlns:a16="http://schemas.microsoft.com/office/drawing/2014/main" id="{4CEFBD97-69C3-4127-AF53-F577325859B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FB184-5211-4B10-99A5-2CEC83F06FA8}" type="datetime4">
              <a:rPr lang="en-US"/>
              <a:pPr>
                <a:defRPr/>
              </a:pPr>
              <a:t>August 31,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0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29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3FBD7D-EA96-42CF-A953-E4457809AA8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1654E-5C4A-4CB3-AA9F-834F2547AA7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747F1FE8-1217-43C0-B412-123BD5C32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  © 2011 Kaiser Foundation Health Plan, Inc. For internal use only.</a:t>
            </a: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016F2673-B6D3-4606-A213-97D2ABAA096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301CB-108D-49D4-AA5E-6BE0CC5A1D5B}" type="datetime4">
              <a:rPr lang="en-US"/>
              <a:pPr>
                <a:defRPr/>
              </a:pPr>
              <a:t>August 31,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8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3A8A3B-66D2-4B4D-8200-E4AC45F2D67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7543C-E22B-4816-9FE5-2B39EE3404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B2BEFAB2-C3D7-4CE9-80AF-6B19C28472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  © 2011 Kaiser Foundation Health Plan, Inc. For internal use only.</a:t>
            </a: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D6BE6095-57F0-4065-BA13-0A1F21D8477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095F3-6C81-402F-BD27-008B07AFF30A}" type="datetime4">
              <a:rPr lang="en-US"/>
              <a:pPr>
                <a:defRPr/>
              </a:pPr>
              <a:t>August 31,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74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620FCEA-9841-4906-9D08-8492226086E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BD4EB-844B-4370-9650-899B9CA0B27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800CAB96-2870-46C7-BE2C-FFC6D0B7C4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  © 2011 Kaiser Foundation Health Plan, Inc. For internal use only.</a:t>
            </a:r>
          </a:p>
        </p:txBody>
      </p:sp>
      <p:sp>
        <p:nvSpPr>
          <p:cNvPr id="6" name="Rectangle 50">
            <a:extLst>
              <a:ext uri="{FF2B5EF4-FFF2-40B4-BE49-F238E27FC236}">
                <a16:creationId xmlns:a16="http://schemas.microsoft.com/office/drawing/2014/main" id="{7CB3CE55-56E6-4721-8702-9105BD4EAFE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5BEBB-9EA5-4D46-B97D-0BB8502A44CB}" type="datetime4">
              <a:rPr lang="en-US"/>
              <a:pPr>
                <a:defRPr/>
              </a:pPr>
              <a:t>August 31,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57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4213"/>
            <a:ext cx="2057400" cy="2879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4213"/>
            <a:ext cx="6019800" cy="2879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1081BE-982A-45BB-AE15-6122BC7ADFA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4B740-E8E7-4648-9785-1DE2D874B5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299813D6-5D4E-49EE-B14D-2E4DB3E112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  © 2011 Kaiser Foundation Health Plan, Inc. For internal use only.</a:t>
            </a:r>
          </a:p>
        </p:txBody>
      </p:sp>
      <p:sp>
        <p:nvSpPr>
          <p:cNvPr id="6" name="Rectangle 50">
            <a:extLst>
              <a:ext uri="{FF2B5EF4-FFF2-40B4-BE49-F238E27FC236}">
                <a16:creationId xmlns:a16="http://schemas.microsoft.com/office/drawing/2014/main" id="{77AE983C-7178-4D3F-B6D8-8FB370096B8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1C2FD-2E23-480A-9085-CE5045F68F04}" type="datetime4">
              <a:rPr lang="en-US"/>
              <a:pPr>
                <a:defRPr/>
              </a:pPr>
              <a:t>August 31,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88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0673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06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28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305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794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051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3695700" cy="133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3713" y="1600200"/>
            <a:ext cx="3695700" cy="133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8216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29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7754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6333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941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600200"/>
            <a:ext cx="22860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600200"/>
            <a:ext cx="6705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972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>
            <a:extLst>
              <a:ext uri="{FF2B5EF4-FFF2-40B4-BE49-F238E27FC236}">
                <a16:creationId xmlns:a16="http://schemas.microsoft.com/office/drawing/2014/main" id="{5922FB12-12C4-45EF-B6DD-54453B061D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2971800"/>
            <a:ext cx="91440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7" tIns="45678" rIns="91357" bIns="45678"/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1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CB659F6C-5982-4EFD-AA68-6AA693EEBB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2971800"/>
            <a:ext cx="91440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7" tIns="45678" rIns="91357" bIns="45678"/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1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CB29A671-3454-4660-ABD8-377C89ACB6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0" r="6279" b="60516"/>
          <a:stretch>
            <a:fillRect/>
          </a:stretch>
        </p:blipFill>
        <p:spPr bwMode="auto">
          <a:xfrm>
            <a:off x="0" y="2957513"/>
            <a:ext cx="9144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">
            <a:extLst>
              <a:ext uri="{FF2B5EF4-FFF2-40B4-BE49-F238E27FC236}">
                <a16:creationId xmlns:a16="http://schemas.microsoft.com/office/drawing/2014/main" id="{107E8947-87BF-4061-B0A5-F54B208233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2967038"/>
            <a:ext cx="91440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7" tIns="45678" rIns="91357" bIns="45678"/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1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4" name="Title Placeholder 1"/>
          <p:cNvSpPr>
            <a:spLocks noGrp="1"/>
          </p:cNvSpPr>
          <p:nvPr>
            <p:ph type="ctrTitle"/>
          </p:nvPr>
        </p:nvSpPr>
        <p:spPr>
          <a:xfrm>
            <a:off x="190500" y="2035175"/>
            <a:ext cx="8743950" cy="927100"/>
          </a:xfrm>
        </p:spPr>
        <p:txBody>
          <a:bodyPr/>
          <a:lstStyle>
            <a:lvl1pPr>
              <a:defRPr sz="2800" smtClea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subTitle" idx="1"/>
          </p:nvPr>
        </p:nvSpPr>
        <p:spPr>
          <a:xfrm>
            <a:off x="180982" y="3781425"/>
            <a:ext cx="8705850" cy="2362200"/>
          </a:xfrm>
        </p:spPr>
        <p:txBody>
          <a:bodyPr/>
          <a:lstStyle>
            <a:lvl1pPr marL="0" indent="0">
              <a:buFont typeface="Arial" charset="0"/>
              <a:buNone/>
              <a:defRPr sz="1600" smtClean="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3664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E71960-3D78-4FFB-9EAB-642C0F090A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 Internal Use Only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B3A564-DE17-40E6-AE40-15EBBF51BB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37ABD-F19D-4B61-85C0-341BFF166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15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A784E8-258A-4BCF-9ED1-978E9DC938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 Internal Use Only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779630-8076-46E4-9F1C-85467207D5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A0048-100D-4473-B4B0-1B1170562D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3352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FDC5805-65F7-4CE2-B235-673CFBEAD1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 Internal Use Only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6BE6B77-35B2-48A5-92B3-5C5FB6CD3E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4DEC3-D2D5-441B-8C3F-A0ED3C9ADF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7465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F8B2918-0722-4816-A836-CB7C7DBD4B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 Internal Use Only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7A1275-55C3-4554-8013-1D26E9276B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56775-D6FF-4151-9492-EBC83CCC6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83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44996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A401E-361D-41CE-8895-9171F82E0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 Internal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CA504-7917-4A5C-81D2-E29580CCB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A302A-F18F-4B13-9839-2C5C2078E9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6089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4" indent="0">
              <a:buNone/>
              <a:defRPr sz="2000" b="1"/>
            </a:lvl2pPr>
            <a:lvl3pPr marL="913830" indent="0">
              <a:buNone/>
              <a:defRPr sz="1800" b="1"/>
            </a:lvl3pPr>
            <a:lvl4pPr marL="1370742" indent="0">
              <a:buNone/>
              <a:defRPr sz="1600" b="1"/>
            </a:lvl4pPr>
            <a:lvl5pPr marL="1827659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92" indent="0">
              <a:buNone/>
              <a:defRPr sz="1600" b="1"/>
            </a:lvl7pPr>
            <a:lvl8pPr marL="3198404" indent="0">
              <a:buNone/>
              <a:defRPr sz="1600" b="1"/>
            </a:lvl8pPr>
            <a:lvl9pPr marL="365531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4" indent="0">
              <a:buNone/>
              <a:defRPr sz="2000" b="1"/>
            </a:lvl2pPr>
            <a:lvl3pPr marL="913830" indent="0">
              <a:buNone/>
              <a:defRPr sz="1800" b="1"/>
            </a:lvl3pPr>
            <a:lvl4pPr marL="1370742" indent="0">
              <a:buNone/>
              <a:defRPr sz="1600" b="1"/>
            </a:lvl4pPr>
            <a:lvl5pPr marL="1827659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92" indent="0">
              <a:buNone/>
              <a:defRPr sz="1600" b="1"/>
            </a:lvl7pPr>
            <a:lvl8pPr marL="3198404" indent="0">
              <a:buNone/>
              <a:defRPr sz="1600" b="1"/>
            </a:lvl8pPr>
            <a:lvl9pPr marL="365531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6462AD1-D30D-4CD8-8BD9-EF5434A82B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 Internal Use Only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F4B0029-D9B0-4002-BBB2-06F25F0558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0984D-3A8D-4E28-972A-FADD310816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2988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BC3C0E-8F0A-4D00-9401-AD34B7E60C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 Internal Use Only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5ADCEC-A5B1-4F01-AD05-AA41A0986F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5FC8E-D4EA-4545-9798-01C9CAB6F9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5459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E20A645-6B78-491E-A9C9-62FCF385A3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 Internal Use Only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4C1AA82-857B-4F3F-9ED4-A809D225A6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131B3-CEA4-4F2F-9F74-AE6C56E044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326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4" indent="0">
              <a:buNone/>
              <a:defRPr sz="1200"/>
            </a:lvl2pPr>
            <a:lvl3pPr marL="913830" indent="0">
              <a:buNone/>
              <a:defRPr sz="1000"/>
            </a:lvl3pPr>
            <a:lvl4pPr marL="1370742" indent="0">
              <a:buNone/>
              <a:defRPr sz="900"/>
            </a:lvl4pPr>
            <a:lvl5pPr marL="1827659" indent="0">
              <a:buNone/>
              <a:defRPr sz="900"/>
            </a:lvl5pPr>
            <a:lvl6pPr marL="2284575" indent="0">
              <a:buNone/>
              <a:defRPr sz="900"/>
            </a:lvl6pPr>
            <a:lvl7pPr marL="2741492" indent="0">
              <a:buNone/>
              <a:defRPr sz="900"/>
            </a:lvl7pPr>
            <a:lvl8pPr marL="3198404" indent="0">
              <a:buNone/>
              <a:defRPr sz="900"/>
            </a:lvl8pPr>
            <a:lvl9pPr marL="365531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4D879-6C47-4D69-BA6A-6C8FF2DF53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 Internal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89C9C-7AA6-4D21-8DBE-793D58A8AE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88F27-6A40-4C74-823D-324E785A2C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6650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391" tIns="45695" rIns="91391" bIns="45695" rtlCol="0">
            <a:normAutofit/>
          </a:bodyPr>
          <a:lstStyle>
            <a:lvl1pPr marL="0" indent="0">
              <a:buNone/>
              <a:defRPr sz="3200"/>
            </a:lvl1pPr>
            <a:lvl2pPr marL="456914" indent="0">
              <a:buNone/>
              <a:defRPr sz="2800"/>
            </a:lvl2pPr>
            <a:lvl3pPr marL="913830" indent="0">
              <a:buNone/>
              <a:defRPr sz="2400"/>
            </a:lvl3pPr>
            <a:lvl4pPr marL="1370742" indent="0">
              <a:buNone/>
              <a:defRPr sz="2000"/>
            </a:lvl4pPr>
            <a:lvl5pPr marL="1827659" indent="0">
              <a:buNone/>
              <a:defRPr sz="2000"/>
            </a:lvl5pPr>
            <a:lvl6pPr marL="2284575" indent="0">
              <a:buNone/>
              <a:defRPr sz="2000"/>
            </a:lvl6pPr>
            <a:lvl7pPr marL="2741492" indent="0">
              <a:buNone/>
              <a:defRPr sz="2000"/>
            </a:lvl7pPr>
            <a:lvl8pPr marL="3198404" indent="0">
              <a:buNone/>
              <a:defRPr sz="2000"/>
            </a:lvl8pPr>
            <a:lvl9pPr marL="365531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4" indent="0">
              <a:buNone/>
              <a:defRPr sz="1200"/>
            </a:lvl2pPr>
            <a:lvl3pPr marL="913830" indent="0">
              <a:buNone/>
              <a:defRPr sz="1000"/>
            </a:lvl3pPr>
            <a:lvl4pPr marL="1370742" indent="0">
              <a:buNone/>
              <a:defRPr sz="900"/>
            </a:lvl4pPr>
            <a:lvl5pPr marL="1827659" indent="0">
              <a:buNone/>
              <a:defRPr sz="900"/>
            </a:lvl5pPr>
            <a:lvl6pPr marL="2284575" indent="0">
              <a:buNone/>
              <a:defRPr sz="900"/>
            </a:lvl6pPr>
            <a:lvl7pPr marL="2741492" indent="0">
              <a:buNone/>
              <a:defRPr sz="900"/>
            </a:lvl7pPr>
            <a:lvl8pPr marL="3198404" indent="0">
              <a:buNone/>
              <a:defRPr sz="900"/>
            </a:lvl8pPr>
            <a:lvl9pPr marL="365531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6AB1B-B0C3-4397-995C-AD46DA0C2F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 Internal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F4AE0-D4DB-440F-9086-68CFAB7F1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C5B05-4C19-4E98-83C7-B144C7A4CA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2816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AED07A-4EE3-4E7D-8521-41C2DEB0F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 Internal Use Only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BADCAEC-F4D1-49B3-A28E-5FCA8C1483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37D3-6815-44C2-AF68-972A24F80B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660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4333C4-6D5E-461C-98F0-4F6E17664B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 Internal Use Only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32389F-B166-4ED5-95F6-DEAB29D45E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233549-EA10-49D8-8484-65F1FD0D6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1536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90495"/>
            <a:ext cx="9144000" cy="6445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5" y="1255713"/>
            <a:ext cx="4133850" cy="2381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55713"/>
            <a:ext cx="4133850" cy="2381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2905" y="3789370"/>
            <a:ext cx="4133850" cy="2382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789370"/>
            <a:ext cx="4133850" cy="2382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ECB72F7-E8D4-42F3-96EF-AD1A726E81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 Internal Use Only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DD6DF5E-B75D-48D9-B873-51B1D6489A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AAC7A2-9D15-4CC6-A9C9-1BD81514DF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01774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495"/>
            <a:ext cx="9144000" cy="6445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5" y="1255720"/>
            <a:ext cx="4133850" cy="491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55713"/>
            <a:ext cx="4133850" cy="2381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89370"/>
            <a:ext cx="4133850" cy="2382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73E034-4C24-4DAA-A0D2-940E5F9412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 Internal Use Only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51FE3E-24A0-44B2-98CB-D9E549EC61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46777A-2054-481E-96BB-6250132060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2838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0569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922FD2-049D-4BE7-A3F8-A6C5031108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 Internal Use Only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36F902-8110-43BD-8706-58C2DDBCCF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4D39F-AE14-4ECB-964A-D74C070473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8060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D2AC84-3DE8-4716-A8C2-3D8F619E64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 Internal Use Only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2497D23-1BB8-4112-A07B-5230B5ABB7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0B4E0-18F6-4BCF-8D31-EA1802B924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1455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DCF3AAF-488E-49C0-B9C3-347A4C65D9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 Internal Use Only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CC4A5D-A133-4491-A381-A4173519AA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50E8DC-E94F-417C-B3EE-1686A39A1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7356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2AB0D1A-F3BA-47AE-B4D7-70A6AEA474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 Internal Use Only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3EA006-ED27-4DBF-82A9-7596A18D5A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2E748-CF6D-494A-8FCF-4EA609059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5363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41053A0-42C3-4FB2-B0BB-BA09060903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 Internal Use Only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9F32EF-1AD9-4D11-8C4E-D052A4DE3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49B4A-65B4-4BCD-BD57-2928A64564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536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6807CD-1A8E-4595-B6F5-2A29851FF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 Internal Use Only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55A94F-75E9-4794-B9FB-F341C395B2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19E00-E067-45AB-BBDF-D4B8D27565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379269"/>
      </p:ext>
    </p:extLst>
  </p:cSld>
  <p:clrMapOvr>
    <a:masterClrMapping/>
  </p:clrMapOvr>
  <p:transition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6E4DE5E-EC70-4C07-8FB4-ABDD565486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 Internal Use Only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72F478F-B6A2-4BFE-8941-EB3128E77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93926-35DC-48BE-BDB5-F468E79BC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020088"/>
      </p:ext>
    </p:extLst>
  </p:cSld>
  <p:clrMapOvr>
    <a:masterClrMapping/>
  </p:clrMapOvr>
  <p:transition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4A8B68-6001-4079-86EB-2C66065F35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 Internal Use Only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0A0121C-AA17-4C59-88EF-0151FEA29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45A75-32B1-4733-8AD0-8CA4B607C4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6577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D822325-721C-49E1-B08F-DFCD9CB9C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 Internal Use Only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ED30B1-4088-4AF5-9AB4-073A572AAD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49C9B-48B8-4C02-A596-61AE785A6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6993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E4C8320-D6EF-40E2-A247-8BF8CEF224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 Internal Use Only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47D6B5-A8E9-46F7-B33A-1A6B7E6B73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C0D52-8D8D-4715-B9DF-1D008EF549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38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669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6F18243-7983-49E2-889D-17B721A56F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 Internal Use Only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141719-E3B2-4420-B8FC-156CE72DC1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AEF32-3C2A-4210-9C51-2C781E729F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0176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866775"/>
            <a:ext cx="8331200" cy="487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5600" y="1600200"/>
            <a:ext cx="8483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5A591-9F5F-4801-9849-70F39741D0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127750"/>
            <a:ext cx="557213" cy="476250"/>
          </a:xfrm>
        </p:spPr>
        <p:txBody>
          <a:bodyPr/>
          <a:lstStyle>
            <a:lvl1pPr>
              <a:defRPr/>
            </a:lvl1pPr>
          </a:lstStyle>
          <a:p>
            <a:fld id="{F1036BE9-4B71-4643-99A5-8E285C2B9B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417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: Overall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0B1FEE-B95D-42B5-9513-545FB1510005}"/>
              </a:ext>
            </a:extLst>
          </p:cNvPr>
          <p:cNvCxnSpPr/>
          <p:nvPr/>
        </p:nvCxnSpPr>
        <p:spPr>
          <a:xfrm>
            <a:off x="0" y="623888"/>
            <a:ext cx="91440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74">
            <a:extLst>
              <a:ext uri="{FF2B5EF4-FFF2-40B4-BE49-F238E27FC236}">
                <a16:creationId xmlns:a16="http://schemas.microsoft.com/office/drawing/2014/main" id="{4FEDF65F-4111-40D1-AC07-6C4FE97869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84775" y="339725"/>
            <a:ext cx="3551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000" b="1">
                <a:solidFill>
                  <a:schemeClr val="tx2"/>
                </a:solidFill>
                <a:latin typeface="Arial" panose="020B0604020202020204" pitchFamily="34" charset="0"/>
              </a:rPr>
              <a:t>A BETTER WAY </a:t>
            </a:r>
            <a:r>
              <a:rPr lang="en-US" altLang="en-US" sz="1000">
                <a:solidFill>
                  <a:srgbClr val="006BA6"/>
                </a:solidFill>
                <a:latin typeface="Arial" panose="020B0604020202020204" pitchFamily="34" charset="0"/>
              </a:rPr>
              <a:t>TO INVEST IN EMPLOYEE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527303" y="1399032"/>
            <a:ext cx="8229600" cy="4297680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300"/>
              </a:spcAft>
              <a:defRPr/>
            </a:lvl3pPr>
            <a:lvl4pPr>
              <a:spcBef>
                <a:spcPts val="0"/>
              </a:spcBef>
              <a:spcAft>
                <a:spcPts val="30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9169" y="338115"/>
            <a:ext cx="3879362" cy="265412"/>
          </a:xfrm>
        </p:spPr>
        <p:txBody>
          <a:bodyPr>
            <a:noAutofit/>
          </a:bodyPr>
          <a:lstStyle>
            <a:lvl1pPr marL="0" indent="0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274320" indent="0">
              <a:buNone/>
              <a:defRPr sz="1000" b="1" i="0">
                <a:latin typeface="Arial"/>
                <a:cs typeface="Arial"/>
              </a:defRPr>
            </a:lvl2pPr>
            <a:lvl3pPr marL="548640" indent="0">
              <a:buNone/>
              <a:defRPr sz="1000" b="1" i="0">
                <a:latin typeface="Arial"/>
                <a:cs typeface="Arial"/>
              </a:defRPr>
            </a:lvl3pPr>
            <a:lvl4pPr marL="850392" indent="0">
              <a:buNone/>
              <a:defRPr sz="1000" b="1" i="0">
                <a:latin typeface="Arial"/>
                <a:cs typeface="Arial"/>
              </a:defRPr>
            </a:lvl4pPr>
            <a:lvl5pPr marL="1828800" indent="0">
              <a:buNone/>
              <a:defRPr sz="1000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283421"/>
      </p:ext>
    </p:extLst>
  </p:cSld>
  <p:clrMapOvr>
    <a:masterClrMapping/>
  </p:clrMapOvr>
  <p:hf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_Title Slide 1: Ma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3">
            <a:extLst>
              <a:ext uri="{FF2B5EF4-FFF2-40B4-BE49-F238E27FC236}">
                <a16:creationId xmlns:a16="http://schemas.microsoft.com/office/drawing/2014/main" id="{50F58CEB-B4C0-41BA-B669-5EB4E2186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" t="552" r="117" b="26581"/>
          <a:stretch>
            <a:fillRect/>
          </a:stretch>
        </p:blipFill>
        <p:spPr bwMode="auto">
          <a:xfrm>
            <a:off x="-9525" y="808038"/>
            <a:ext cx="91535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057A87-0196-44B7-947F-EFF544F12AA3}"/>
              </a:ext>
            </a:extLst>
          </p:cNvPr>
          <p:cNvSpPr/>
          <p:nvPr/>
        </p:nvSpPr>
        <p:spPr>
          <a:xfrm>
            <a:off x="0" y="6221413"/>
            <a:ext cx="4756150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75">
            <a:extLst>
              <a:ext uri="{FF2B5EF4-FFF2-40B4-BE49-F238E27FC236}">
                <a16:creationId xmlns:a16="http://schemas.microsoft.com/office/drawing/2014/main" id="{7662846E-D480-4D4C-B803-ED9A30B30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6391275"/>
            <a:ext cx="1835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b="1">
                <a:solidFill>
                  <a:srgbClr val="003C71"/>
                </a:solidFill>
                <a:latin typeface="Arial" panose="020B0604020202020204" pitchFamily="34" charset="0"/>
              </a:rPr>
              <a:t>kp.org/choosebetter</a:t>
            </a:r>
          </a:p>
        </p:txBody>
      </p:sp>
      <p:sp>
        <p:nvSpPr>
          <p:cNvPr id="7" name="TextBox 76">
            <a:extLst>
              <a:ext uri="{FF2B5EF4-FFF2-40B4-BE49-F238E27FC236}">
                <a16:creationId xmlns:a16="http://schemas.microsoft.com/office/drawing/2014/main" id="{081B9B5A-6933-41EC-BA20-7C72DAA74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6435725"/>
            <a:ext cx="35591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srgbClr val="989898"/>
                </a:solidFill>
                <a:latin typeface="Arial" panose="020B0604020202020204" pitchFamily="34" charset="0"/>
              </a:rPr>
              <a:t>©2016 Kaiser Foundation Health Plan, Inc. All Rights Reserved. </a:t>
            </a:r>
          </a:p>
        </p:txBody>
      </p:sp>
      <p:sp>
        <p:nvSpPr>
          <p:cNvPr id="8" name="TextBox 77">
            <a:extLst>
              <a:ext uri="{FF2B5EF4-FFF2-40B4-BE49-F238E27FC236}">
                <a16:creationId xmlns:a16="http://schemas.microsoft.com/office/drawing/2014/main" id="{FFB38174-AC7A-4E47-976E-5991D433BE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84775" y="339725"/>
            <a:ext cx="3551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000" b="1">
                <a:solidFill>
                  <a:schemeClr val="tx2"/>
                </a:solidFill>
                <a:latin typeface="Arial" panose="020B0604020202020204" pitchFamily="34" charset="0"/>
              </a:rPr>
              <a:t>A BETTER WAY </a:t>
            </a:r>
            <a:r>
              <a:rPr lang="en-US" altLang="en-US" sz="1000">
                <a:solidFill>
                  <a:srgbClr val="006BA6"/>
                </a:solidFill>
                <a:latin typeface="Arial" panose="020B0604020202020204" pitchFamily="34" charset="0"/>
              </a:rPr>
              <a:t>TO INVEST IN EMPLOYEE HEALTH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13474" y="5401907"/>
            <a:ext cx="8507905" cy="5421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13474" y="5998557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accent4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9416935"/>
      </p:ext>
    </p:extLst>
  </p:cSld>
  <p:clrMapOvr>
    <a:masterClrMapping/>
  </p:clrMapOvr>
  <p:hf hd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_Title Slide 1: Mai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70B389-9653-4658-8BF5-256C4C9BA40B}"/>
              </a:ext>
            </a:extLst>
          </p:cNvPr>
          <p:cNvSpPr/>
          <p:nvPr/>
        </p:nvSpPr>
        <p:spPr>
          <a:xfrm>
            <a:off x="0" y="6221413"/>
            <a:ext cx="4756150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74">
            <a:extLst>
              <a:ext uri="{FF2B5EF4-FFF2-40B4-BE49-F238E27FC236}">
                <a16:creationId xmlns:a16="http://schemas.microsoft.com/office/drawing/2014/main" id="{66260600-C540-4534-8045-400E3BF08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6391275"/>
            <a:ext cx="1835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b="1">
                <a:solidFill>
                  <a:srgbClr val="003C71"/>
                </a:solidFill>
                <a:latin typeface="Arial" panose="020B0604020202020204" pitchFamily="34" charset="0"/>
              </a:rPr>
              <a:t>kp.org/choosebetter</a:t>
            </a:r>
          </a:p>
        </p:txBody>
      </p:sp>
      <p:sp>
        <p:nvSpPr>
          <p:cNvPr id="6" name="TextBox 75">
            <a:extLst>
              <a:ext uri="{FF2B5EF4-FFF2-40B4-BE49-F238E27FC236}">
                <a16:creationId xmlns:a16="http://schemas.microsoft.com/office/drawing/2014/main" id="{F982710B-8BEE-48B2-9F43-F3DF5BB4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6435725"/>
            <a:ext cx="35591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srgbClr val="989898"/>
                </a:solidFill>
                <a:latin typeface="Arial" panose="020B0604020202020204" pitchFamily="34" charset="0"/>
              </a:rPr>
              <a:t>©2016 Kaiser Foundation Health Plan, Inc. All Rights Reserved. </a:t>
            </a:r>
          </a:p>
        </p:txBody>
      </p:sp>
      <p:sp>
        <p:nvSpPr>
          <p:cNvPr id="7" name="TextBox 76">
            <a:extLst>
              <a:ext uri="{FF2B5EF4-FFF2-40B4-BE49-F238E27FC236}">
                <a16:creationId xmlns:a16="http://schemas.microsoft.com/office/drawing/2014/main" id="{273DC9F7-79F9-418E-BCD2-F599AA74CF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84775" y="339725"/>
            <a:ext cx="3551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000" b="1">
                <a:solidFill>
                  <a:schemeClr val="tx2"/>
                </a:solidFill>
                <a:latin typeface="Arial" panose="020B0604020202020204" pitchFamily="34" charset="0"/>
              </a:rPr>
              <a:t>A BETTER WAY </a:t>
            </a:r>
            <a:r>
              <a:rPr lang="en-US" altLang="en-US" sz="1000">
                <a:solidFill>
                  <a:srgbClr val="006BA6"/>
                </a:solidFill>
                <a:latin typeface="Arial" panose="020B0604020202020204" pitchFamily="34" charset="0"/>
              </a:rPr>
              <a:t>TO INVEST IN EMPLOYEE HEALTH</a:t>
            </a:r>
          </a:p>
        </p:txBody>
      </p:sp>
      <p:pic>
        <p:nvPicPr>
          <p:cNvPr id="8" name="Picture 77">
            <a:extLst>
              <a:ext uri="{FF2B5EF4-FFF2-40B4-BE49-F238E27FC236}">
                <a16:creationId xmlns:a16="http://schemas.microsoft.com/office/drawing/2014/main" id="{BF2505DE-831E-4357-97A7-046637F1A7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" b="20036"/>
          <a:stretch>
            <a:fillRect/>
          </a:stretch>
        </p:blipFill>
        <p:spPr bwMode="auto">
          <a:xfrm>
            <a:off x="0" y="798513"/>
            <a:ext cx="91440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13474" y="5401907"/>
            <a:ext cx="8507905" cy="5421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13474" y="5998557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accent4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959820"/>
      </p:ext>
    </p:extLst>
  </p:cSld>
  <p:clrMapOvr>
    <a:masterClrMapping/>
  </p:clrMapOvr>
  <p:hf hd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1: Mai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408175-0D4F-45B8-A732-0028ED40A76A}"/>
              </a:ext>
            </a:extLst>
          </p:cNvPr>
          <p:cNvSpPr/>
          <p:nvPr/>
        </p:nvSpPr>
        <p:spPr>
          <a:xfrm>
            <a:off x="0" y="6221413"/>
            <a:ext cx="4756150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74">
            <a:extLst>
              <a:ext uri="{FF2B5EF4-FFF2-40B4-BE49-F238E27FC236}">
                <a16:creationId xmlns:a16="http://schemas.microsoft.com/office/drawing/2014/main" id="{7E4BD0FF-598A-4021-8DF0-E3D2D4068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6391275"/>
            <a:ext cx="1835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b="1">
                <a:solidFill>
                  <a:srgbClr val="003C71"/>
                </a:solidFill>
                <a:latin typeface="Arial" panose="020B0604020202020204" pitchFamily="34" charset="0"/>
              </a:rPr>
              <a:t>kp.org/choosebetter</a:t>
            </a:r>
          </a:p>
        </p:txBody>
      </p:sp>
      <p:sp>
        <p:nvSpPr>
          <p:cNvPr id="6" name="TextBox 75">
            <a:extLst>
              <a:ext uri="{FF2B5EF4-FFF2-40B4-BE49-F238E27FC236}">
                <a16:creationId xmlns:a16="http://schemas.microsoft.com/office/drawing/2014/main" id="{0E2C3207-CEFE-4463-A277-641AF78FD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6435725"/>
            <a:ext cx="35591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srgbClr val="989898"/>
                </a:solidFill>
                <a:latin typeface="Arial" panose="020B0604020202020204" pitchFamily="34" charset="0"/>
              </a:rPr>
              <a:t>©2016 Kaiser Foundation Health Plan, Inc. All Rights Reserved. </a:t>
            </a:r>
          </a:p>
        </p:txBody>
      </p:sp>
      <p:sp>
        <p:nvSpPr>
          <p:cNvPr id="7" name="TextBox 76">
            <a:extLst>
              <a:ext uri="{FF2B5EF4-FFF2-40B4-BE49-F238E27FC236}">
                <a16:creationId xmlns:a16="http://schemas.microsoft.com/office/drawing/2014/main" id="{819C7735-60F4-4E99-8AB1-2A92ACC5E1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84775" y="339725"/>
            <a:ext cx="3551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000" b="1">
                <a:solidFill>
                  <a:schemeClr val="tx2"/>
                </a:solidFill>
                <a:latin typeface="Arial" panose="020B0604020202020204" pitchFamily="34" charset="0"/>
              </a:rPr>
              <a:t>A BETTER WAY </a:t>
            </a:r>
            <a:r>
              <a:rPr lang="en-US" altLang="en-US" sz="1000">
                <a:solidFill>
                  <a:srgbClr val="006BA6"/>
                </a:solidFill>
                <a:latin typeface="Arial" panose="020B0604020202020204" pitchFamily="34" charset="0"/>
              </a:rPr>
              <a:t>TO INVEST IN EMPLOYEE HEALTH</a:t>
            </a:r>
          </a:p>
        </p:txBody>
      </p:sp>
      <p:pic>
        <p:nvPicPr>
          <p:cNvPr id="8" name="Picture 77">
            <a:extLst>
              <a:ext uri="{FF2B5EF4-FFF2-40B4-BE49-F238E27FC236}">
                <a16:creationId xmlns:a16="http://schemas.microsoft.com/office/drawing/2014/main" id="{E2FBE5A9-28D4-44DA-930C-6543F250BD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7" b="2367"/>
          <a:stretch>
            <a:fillRect/>
          </a:stretch>
        </p:blipFill>
        <p:spPr bwMode="auto">
          <a:xfrm>
            <a:off x="0" y="800100"/>
            <a:ext cx="91440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13474" y="5401907"/>
            <a:ext cx="8507905" cy="5421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13474" y="5998557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accent4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6438581"/>
      </p:ext>
    </p:extLst>
  </p:cSld>
  <p:clrMapOvr>
    <a:masterClrMapping/>
  </p:clrMapOvr>
  <p:hf hd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1: Ma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6DE22-000B-4AEE-AECE-71054465C790}"/>
              </a:ext>
            </a:extLst>
          </p:cNvPr>
          <p:cNvSpPr/>
          <p:nvPr/>
        </p:nvSpPr>
        <p:spPr>
          <a:xfrm>
            <a:off x="0" y="6221413"/>
            <a:ext cx="4756150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74">
            <a:extLst>
              <a:ext uri="{FF2B5EF4-FFF2-40B4-BE49-F238E27FC236}">
                <a16:creationId xmlns:a16="http://schemas.microsoft.com/office/drawing/2014/main" id="{4ACB6CC5-99A8-45C5-AA21-86E0105B4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6391275"/>
            <a:ext cx="1835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b="1">
                <a:solidFill>
                  <a:srgbClr val="003C71"/>
                </a:solidFill>
                <a:latin typeface="Arial" panose="020B0604020202020204" pitchFamily="34" charset="0"/>
              </a:rPr>
              <a:t>kp.org/choosebetter</a:t>
            </a:r>
          </a:p>
        </p:txBody>
      </p:sp>
      <p:sp>
        <p:nvSpPr>
          <p:cNvPr id="6" name="TextBox 75">
            <a:extLst>
              <a:ext uri="{FF2B5EF4-FFF2-40B4-BE49-F238E27FC236}">
                <a16:creationId xmlns:a16="http://schemas.microsoft.com/office/drawing/2014/main" id="{43D2255C-E861-4699-80C8-7914975BA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6435725"/>
            <a:ext cx="35591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srgbClr val="989898"/>
                </a:solidFill>
                <a:latin typeface="Arial" panose="020B0604020202020204" pitchFamily="34" charset="0"/>
              </a:rPr>
              <a:t>©2016 Kaiser Foundation Health Plan, Inc. All Rights Reserved. </a:t>
            </a:r>
          </a:p>
        </p:txBody>
      </p:sp>
      <p:sp>
        <p:nvSpPr>
          <p:cNvPr id="7" name="TextBox 76">
            <a:extLst>
              <a:ext uri="{FF2B5EF4-FFF2-40B4-BE49-F238E27FC236}">
                <a16:creationId xmlns:a16="http://schemas.microsoft.com/office/drawing/2014/main" id="{91572770-6870-43CE-A430-CB748A6FE6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84775" y="339725"/>
            <a:ext cx="3551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000" b="1">
                <a:solidFill>
                  <a:schemeClr val="tx2"/>
                </a:solidFill>
                <a:latin typeface="Arial" panose="020B0604020202020204" pitchFamily="34" charset="0"/>
              </a:rPr>
              <a:t>A BETTER WAY </a:t>
            </a:r>
            <a:r>
              <a:rPr lang="en-US" altLang="en-US" sz="1000">
                <a:solidFill>
                  <a:srgbClr val="006BA6"/>
                </a:solidFill>
                <a:latin typeface="Arial" panose="020B0604020202020204" pitchFamily="34" charset="0"/>
              </a:rPr>
              <a:t>TO INVEST IN EMPLOYEE HEALTH</a:t>
            </a:r>
          </a:p>
        </p:txBody>
      </p:sp>
      <p:pic>
        <p:nvPicPr>
          <p:cNvPr id="8" name="Picture 77">
            <a:extLst>
              <a:ext uri="{FF2B5EF4-FFF2-40B4-BE49-F238E27FC236}">
                <a16:creationId xmlns:a16="http://schemas.microsoft.com/office/drawing/2014/main" id="{A098823F-C1D5-4D1F-A608-5092F96537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" b="23474"/>
          <a:stretch>
            <a:fillRect/>
          </a:stretch>
        </p:blipFill>
        <p:spPr bwMode="auto">
          <a:xfrm>
            <a:off x="0" y="798513"/>
            <a:ext cx="91440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13474" y="5401907"/>
            <a:ext cx="8507905" cy="5421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13474" y="5998557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accent4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798322"/>
      </p:ext>
    </p:extLst>
  </p:cSld>
  <p:clrMapOvr>
    <a:masterClrMapping/>
  </p:clrMapOvr>
  <p:hf hd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 1: Ma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FC05D2-3673-447C-9E91-0DD3ECD4C86F}"/>
              </a:ext>
            </a:extLst>
          </p:cNvPr>
          <p:cNvSpPr/>
          <p:nvPr/>
        </p:nvSpPr>
        <p:spPr>
          <a:xfrm>
            <a:off x="0" y="6221413"/>
            <a:ext cx="4756150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74">
            <a:extLst>
              <a:ext uri="{FF2B5EF4-FFF2-40B4-BE49-F238E27FC236}">
                <a16:creationId xmlns:a16="http://schemas.microsoft.com/office/drawing/2014/main" id="{693ED73C-A0D7-4D27-8EF1-A10A5DD5B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6391275"/>
            <a:ext cx="1835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b="1">
                <a:solidFill>
                  <a:srgbClr val="003C71"/>
                </a:solidFill>
                <a:latin typeface="Arial" panose="020B0604020202020204" pitchFamily="34" charset="0"/>
              </a:rPr>
              <a:t>kp.org/choosebetter</a:t>
            </a:r>
          </a:p>
        </p:txBody>
      </p:sp>
      <p:sp>
        <p:nvSpPr>
          <p:cNvPr id="6" name="TextBox 75">
            <a:extLst>
              <a:ext uri="{FF2B5EF4-FFF2-40B4-BE49-F238E27FC236}">
                <a16:creationId xmlns:a16="http://schemas.microsoft.com/office/drawing/2014/main" id="{BD628962-8221-41DE-AFA6-A0CAA6B88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6435725"/>
            <a:ext cx="35591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srgbClr val="989898"/>
                </a:solidFill>
                <a:latin typeface="Arial" panose="020B0604020202020204" pitchFamily="34" charset="0"/>
              </a:rPr>
              <a:t>©2016 Kaiser Foundation Health Plan, Inc. All Rights Reserved. </a:t>
            </a:r>
          </a:p>
        </p:txBody>
      </p:sp>
      <p:pic>
        <p:nvPicPr>
          <p:cNvPr id="7" name="Picture 76">
            <a:extLst>
              <a:ext uri="{FF2B5EF4-FFF2-40B4-BE49-F238E27FC236}">
                <a16:creationId xmlns:a16="http://schemas.microsoft.com/office/drawing/2014/main" id="{A529BCF4-81E1-4D8E-BEA3-D3C2E68AA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/>
          <a:stretch>
            <a:fillRect/>
          </a:stretch>
        </p:blipFill>
        <p:spPr bwMode="auto">
          <a:xfrm>
            <a:off x="-9525" y="808038"/>
            <a:ext cx="91535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7">
            <a:extLst>
              <a:ext uri="{FF2B5EF4-FFF2-40B4-BE49-F238E27FC236}">
                <a16:creationId xmlns:a16="http://schemas.microsoft.com/office/drawing/2014/main" id="{DB663C85-5B2A-4A55-BF4C-8D5E9EA674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84775" y="339725"/>
            <a:ext cx="3551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000" b="1">
                <a:solidFill>
                  <a:schemeClr val="tx2"/>
                </a:solidFill>
                <a:latin typeface="Arial" panose="020B0604020202020204" pitchFamily="34" charset="0"/>
              </a:rPr>
              <a:t>A BETTER WAY </a:t>
            </a:r>
            <a:r>
              <a:rPr lang="en-US" altLang="en-US" sz="1000">
                <a:solidFill>
                  <a:srgbClr val="006BA6"/>
                </a:solidFill>
                <a:latin typeface="Arial" panose="020B0604020202020204" pitchFamily="34" charset="0"/>
              </a:rPr>
              <a:t>TO INVEST IN EMPLOYEE HEALTH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13474" y="5401907"/>
            <a:ext cx="8507905" cy="5421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13474" y="5998557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accent4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642647"/>
      </p:ext>
    </p:extLst>
  </p:cSld>
  <p:clrMapOvr>
    <a:masterClrMapping/>
  </p:clrMapOvr>
  <p:hf hd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_Title Slide 1: Mai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231433-39CA-4B6C-AA5E-E9F470E646EB}"/>
              </a:ext>
            </a:extLst>
          </p:cNvPr>
          <p:cNvSpPr/>
          <p:nvPr/>
        </p:nvSpPr>
        <p:spPr>
          <a:xfrm>
            <a:off x="0" y="6221413"/>
            <a:ext cx="4756150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74">
            <a:extLst>
              <a:ext uri="{FF2B5EF4-FFF2-40B4-BE49-F238E27FC236}">
                <a16:creationId xmlns:a16="http://schemas.microsoft.com/office/drawing/2014/main" id="{3940E742-2EA3-40B2-A2EA-337501D42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21893" r="311" b="5580"/>
          <a:stretch>
            <a:fillRect/>
          </a:stretch>
        </p:blipFill>
        <p:spPr bwMode="auto">
          <a:xfrm>
            <a:off x="0" y="800100"/>
            <a:ext cx="91440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5">
            <a:extLst>
              <a:ext uri="{FF2B5EF4-FFF2-40B4-BE49-F238E27FC236}">
                <a16:creationId xmlns:a16="http://schemas.microsoft.com/office/drawing/2014/main" id="{3D85506A-5EB5-484A-99F0-32B272A83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6391275"/>
            <a:ext cx="1835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b="1">
                <a:solidFill>
                  <a:srgbClr val="003C71"/>
                </a:solidFill>
                <a:latin typeface="Arial" panose="020B0604020202020204" pitchFamily="34" charset="0"/>
              </a:rPr>
              <a:t>kp.org/choosebetter</a:t>
            </a:r>
          </a:p>
        </p:txBody>
      </p:sp>
      <p:sp>
        <p:nvSpPr>
          <p:cNvPr id="7" name="TextBox 76">
            <a:extLst>
              <a:ext uri="{FF2B5EF4-FFF2-40B4-BE49-F238E27FC236}">
                <a16:creationId xmlns:a16="http://schemas.microsoft.com/office/drawing/2014/main" id="{3B071366-E6C7-4455-9310-956E0F25B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6435725"/>
            <a:ext cx="35591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srgbClr val="989898"/>
                </a:solidFill>
                <a:latin typeface="Arial" panose="020B0604020202020204" pitchFamily="34" charset="0"/>
              </a:rPr>
              <a:t>©2016 Kaiser Foundation Health Plan, Inc. All Rights Reserved. </a:t>
            </a:r>
          </a:p>
        </p:txBody>
      </p:sp>
      <p:sp>
        <p:nvSpPr>
          <p:cNvPr id="8" name="TextBox 77">
            <a:extLst>
              <a:ext uri="{FF2B5EF4-FFF2-40B4-BE49-F238E27FC236}">
                <a16:creationId xmlns:a16="http://schemas.microsoft.com/office/drawing/2014/main" id="{6D2573AE-B4AE-4682-97C2-B32B6E62F4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84775" y="339725"/>
            <a:ext cx="3551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000" b="1">
                <a:solidFill>
                  <a:schemeClr val="tx2"/>
                </a:solidFill>
                <a:latin typeface="Arial" panose="020B0604020202020204" pitchFamily="34" charset="0"/>
              </a:rPr>
              <a:t>A BETTER WAY </a:t>
            </a:r>
            <a:r>
              <a:rPr lang="en-US" altLang="en-US" sz="1000">
                <a:solidFill>
                  <a:srgbClr val="006BA6"/>
                </a:solidFill>
                <a:latin typeface="Arial" panose="020B0604020202020204" pitchFamily="34" charset="0"/>
              </a:rPr>
              <a:t>TO INVEST IN EMPLOYEE HEALTH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13474" y="5401907"/>
            <a:ext cx="8507905" cy="5421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13474" y="5998557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accent4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439286"/>
      </p:ext>
    </p:extLst>
  </p:cSld>
  <p:clrMapOvr>
    <a:masterClrMapping/>
  </p:clrMapOvr>
  <p:hf hd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_Title Slide 1: Ma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ECF5DD-9F52-461A-8617-329256ABA430}"/>
              </a:ext>
            </a:extLst>
          </p:cNvPr>
          <p:cNvSpPr/>
          <p:nvPr/>
        </p:nvSpPr>
        <p:spPr>
          <a:xfrm>
            <a:off x="0" y="6221413"/>
            <a:ext cx="4756150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74">
            <a:extLst>
              <a:ext uri="{FF2B5EF4-FFF2-40B4-BE49-F238E27FC236}">
                <a16:creationId xmlns:a16="http://schemas.microsoft.com/office/drawing/2014/main" id="{9F8DDF28-E7F0-49B2-A111-7B39971AA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9" b="980"/>
          <a:stretch>
            <a:fillRect/>
          </a:stretch>
        </p:blipFill>
        <p:spPr bwMode="auto">
          <a:xfrm>
            <a:off x="0" y="793750"/>
            <a:ext cx="91440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5">
            <a:extLst>
              <a:ext uri="{FF2B5EF4-FFF2-40B4-BE49-F238E27FC236}">
                <a16:creationId xmlns:a16="http://schemas.microsoft.com/office/drawing/2014/main" id="{3429C981-F9BB-4E2E-B133-A8786DDDE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6391275"/>
            <a:ext cx="1835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b="1">
                <a:solidFill>
                  <a:srgbClr val="003C71"/>
                </a:solidFill>
                <a:latin typeface="Arial" panose="020B0604020202020204" pitchFamily="34" charset="0"/>
              </a:rPr>
              <a:t>kp.org/choosebetter</a:t>
            </a:r>
          </a:p>
        </p:txBody>
      </p:sp>
      <p:sp>
        <p:nvSpPr>
          <p:cNvPr id="7" name="TextBox 76">
            <a:extLst>
              <a:ext uri="{FF2B5EF4-FFF2-40B4-BE49-F238E27FC236}">
                <a16:creationId xmlns:a16="http://schemas.microsoft.com/office/drawing/2014/main" id="{138139C9-1212-45A4-A7BB-79CAF6363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6435725"/>
            <a:ext cx="35591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srgbClr val="989898"/>
                </a:solidFill>
                <a:latin typeface="Arial" panose="020B0604020202020204" pitchFamily="34" charset="0"/>
              </a:rPr>
              <a:t>©2016 Kaiser Foundation Health Plan, Inc. All Rights Reserved. </a:t>
            </a:r>
          </a:p>
        </p:txBody>
      </p:sp>
      <p:sp>
        <p:nvSpPr>
          <p:cNvPr id="8" name="TextBox 77">
            <a:extLst>
              <a:ext uri="{FF2B5EF4-FFF2-40B4-BE49-F238E27FC236}">
                <a16:creationId xmlns:a16="http://schemas.microsoft.com/office/drawing/2014/main" id="{51E8A0FF-0113-4F57-9BAE-C2E3586792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84775" y="339725"/>
            <a:ext cx="3551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000" b="1">
                <a:solidFill>
                  <a:schemeClr val="tx2"/>
                </a:solidFill>
                <a:latin typeface="Arial" panose="020B0604020202020204" pitchFamily="34" charset="0"/>
              </a:rPr>
              <a:t>A BETTER WAY </a:t>
            </a:r>
            <a:r>
              <a:rPr lang="en-US" altLang="en-US" sz="1000">
                <a:solidFill>
                  <a:srgbClr val="006BA6"/>
                </a:solidFill>
                <a:latin typeface="Arial" panose="020B0604020202020204" pitchFamily="34" charset="0"/>
              </a:rPr>
              <a:t>TO INVEST IN EMPLOYEE HEALTH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13474" y="5401907"/>
            <a:ext cx="8507905" cy="5421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13474" y="5998557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accent4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679265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285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 1: Ma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966636-4174-4CA5-B2C6-66B0D80C0E4D}"/>
              </a:ext>
            </a:extLst>
          </p:cNvPr>
          <p:cNvSpPr/>
          <p:nvPr/>
        </p:nvSpPr>
        <p:spPr>
          <a:xfrm>
            <a:off x="0" y="6221413"/>
            <a:ext cx="4756150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74">
            <a:extLst>
              <a:ext uri="{FF2B5EF4-FFF2-40B4-BE49-F238E27FC236}">
                <a16:creationId xmlns:a16="http://schemas.microsoft.com/office/drawing/2014/main" id="{67BA3747-D276-45E5-96FB-82D5976FF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3" b="2505"/>
          <a:stretch>
            <a:fillRect/>
          </a:stretch>
        </p:blipFill>
        <p:spPr bwMode="auto">
          <a:xfrm>
            <a:off x="0" y="800100"/>
            <a:ext cx="91440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5">
            <a:extLst>
              <a:ext uri="{FF2B5EF4-FFF2-40B4-BE49-F238E27FC236}">
                <a16:creationId xmlns:a16="http://schemas.microsoft.com/office/drawing/2014/main" id="{D9EA9044-3D2D-4A4F-B60C-4FDD38634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6391275"/>
            <a:ext cx="1835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b="1">
                <a:solidFill>
                  <a:srgbClr val="003C71"/>
                </a:solidFill>
                <a:latin typeface="Arial" panose="020B0604020202020204" pitchFamily="34" charset="0"/>
              </a:rPr>
              <a:t>kp.org/choosebetter</a:t>
            </a:r>
          </a:p>
        </p:txBody>
      </p:sp>
      <p:sp>
        <p:nvSpPr>
          <p:cNvPr id="7" name="TextBox 76">
            <a:extLst>
              <a:ext uri="{FF2B5EF4-FFF2-40B4-BE49-F238E27FC236}">
                <a16:creationId xmlns:a16="http://schemas.microsoft.com/office/drawing/2014/main" id="{7C9F0ED7-D168-42EC-92EE-0D1A484F8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6435725"/>
            <a:ext cx="35591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srgbClr val="989898"/>
                </a:solidFill>
                <a:latin typeface="Arial" panose="020B0604020202020204" pitchFamily="34" charset="0"/>
              </a:rPr>
              <a:t>©2016 Kaiser Foundation Health Plan, Inc. All Rights Reserved. </a:t>
            </a:r>
          </a:p>
        </p:txBody>
      </p:sp>
      <p:sp>
        <p:nvSpPr>
          <p:cNvPr id="8" name="TextBox 77">
            <a:extLst>
              <a:ext uri="{FF2B5EF4-FFF2-40B4-BE49-F238E27FC236}">
                <a16:creationId xmlns:a16="http://schemas.microsoft.com/office/drawing/2014/main" id="{01000A22-2B95-4420-9F25-3104121E88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84775" y="339725"/>
            <a:ext cx="3551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000" b="1">
                <a:solidFill>
                  <a:schemeClr val="tx2"/>
                </a:solidFill>
                <a:latin typeface="Arial" panose="020B0604020202020204" pitchFamily="34" charset="0"/>
              </a:rPr>
              <a:t>A BETTER WAY </a:t>
            </a:r>
            <a:r>
              <a:rPr lang="en-US" altLang="en-US" sz="1000">
                <a:solidFill>
                  <a:srgbClr val="006BA6"/>
                </a:solidFill>
                <a:latin typeface="Arial" panose="020B0604020202020204" pitchFamily="34" charset="0"/>
              </a:rPr>
              <a:t>TO INVEST IN EMPLOYEE HEALTH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13474" y="5401907"/>
            <a:ext cx="8507905" cy="5421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13474" y="5998557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accent4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978428"/>
      </p:ext>
    </p:extLst>
  </p:cSld>
  <p:clrMapOvr>
    <a:masterClrMapping/>
  </p:clrMapOvr>
  <p:hf hd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1: Ma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8DDF80-8BD0-47BD-88B9-F4088B089A58}"/>
              </a:ext>
            </a:extLst>
          </p:cNvPr>
          <p:cNvSpPr/>
          <p:nvPr/>
        </p:nvSpPr>
        <p:spPr>
          <a:xfrm>
            <a:off x="0" y="6221413"/>
            <a:ext cx="4756150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74">
            <a:extLst>
              <a:ext uri="{FF2B5EF4-FFF2-40B4-BE49-F238E27FC236}">
                <a16:creationId xmlns:a16="http://schemas.microsoft.com/office/drawing/2014/main" id="{E3323F35-5926-486E-BA02-1E9C935A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6391275"/>
            <a:ext cx="1835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b="1">
                <a:solidFill>
                  <a:srgbClr val="003C71"/>
                </a:solidFill>
                <a:latin typeface="Arial" panose="020B0604020202020204" pitchFamily="34" charset="0"/>
              </a:rPr>
              <a:t>kp.org/choosebetter</a:t>
            </a:r>
          </a:p>
        </p:txBody>
      </p:sp>
      <p:sp>
        <p:nvSpPr>
          <p:cNvPr id="6" name="TextBox 75">
            <a:extLst>
              <a:ext uri="{FF2B5EF4-FFF2-40B4-BE49-F238E27FC236}">
                <a16:creationId xmlns:a16="http://schemas.microsoft.com/office/drawing/2014/main" id="{2BEE6096-6C00-4D2A-98A2-A84C4D228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6435725"/>
            <a:ext cx="35591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srgbClr val="989898"/>
                </a:solidFill>
                <a:latin typeface="Arial" panose="020B0604020202020204" pitchFamily="34" charset="0"/>
              </a:rPr>
              <a:t>©2016 Kaiser Foundation Health Plan, Inc. All Rights Reserved. </a:t>
            </a:r>
          </a:p>
        </p:txBody>
      </p:sp>
      <p:sp>
        <p:nvSpPr>
          <p:cNvPr id="7" name="TextBox 76">
            <a:extLst>
              <a:ext uri="{FF2B5EF4-FFF2-40B4-BE49-F238E27FC236}">
                <a16:creationId xmlns:a16="http://schemas.microsoft.com/office/drawing/2014/main" id="{073D15E9-93DF-43D6-8AA1-5F6823D394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84775" y="339725"/>
            <a:ext cx="3551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000" b="1">
                <a:solidFill>
                  <a:schemeClr val="tx2"/>
                </a:solidFill>
                <a:latin typeface="Arial" panose="020B0604020202020204" pitchFamily="34" charset="0"/>
              </a:rPr>
              <a:t>A BETTER WAY </a:t>
            </a:r>
            <a:r>
              <a:rPr lang="en-US" altLang="en-US" sz="1000">
                <a:solidFill>
                  <a:srgbClr val="006BA6"/>
                </a:solidFill>
                <a:latin typeface="Arial" panose="020B0604020202020204" pitchFamily="34" charset="0"/>
              </a:rPr>
              <a:t>TO INVEST IN EMPLOYEE HEALTH</a:t>
            </a:r>
          </a:p>
        </p:txBody>
      </p:sp>
      <p:pic>
        <p:nvPicPr>
          <p:cNvPr id="8" name="Picture 77">
            <a:extLst>
              <a:ext uri="{FF2B5EF4-FFF2-40B4-BE49-F238E27FC236}">
                <a16:creationId xmlns:a16="http://schemas.microsoft.com/office/drawing/2014/main" id="{22CFF943-8067-4338-AAC1-9205A9F526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13396" r="208" b="13863"/>
          <a:stretch>
            <a:fillRect/>
          </a:stretch>
        </p:blipFill>
        <p:spPr bwMode="auto">
          <a:xfrm>
            <a:off x="0" y="800100"/>
            <a:ext cx="91440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13474" y="5401907"/>
            <a:ext cx="8507905" cy="5421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13474" y="5998557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accent4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5482402"/>
      </p:ext>
    </p:extLst>
  </p:cSld>
  <p:clrMapOvr>
    <a:masterClrMapping/>
  </p:clrMapOvr>
  <p:hf hd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1: Ma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75383F-EE3C-45B9-9896-5630D65CF7F6}"/>
              </a:ext>
            </a:extLst>
          </p:cNvPr>
          <p:cNvSpPr/>
          <p:nvPr/>
        </p:nvSpPr>
        <p:spPr>
          <a:xfrm>
            <a:off x="0" y="6221413"/>
            <a:ext cx="4756150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74">
            <a:extLst>
              <a:ext uri="{FF2B5EF4-FFF2-40B4-BE49-F238E27FC236}">
                <a16:creationId xmlns:a16="http://schemas.microsoft.com/office/drawing/2014/main" id="{1EB90D1A-EF00-4CFF-940B-9D25A6417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4" b="543"/>
          <a:stretch>
            <a:fillRect/>
          </a:stretch>
        </p:blipFill>
        <p:spPr bwMode="auto">
          <a:xfrm>
            <a:off x="-4763" y="800100"/>
            <a:ext cx="9144001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5">
            <a:extLst>
              <a:ext uri="{FF2B5EF4-FFF2-40B4-BE49-F238E27FC236}">
                <a16:creationId xmlns:a16="http://schemas.microsoft.com/office/drawing/2014/main" id="{B777D48F-8F6A-4EE4-B7A0-0455E37AF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6391275"/>
            <a:ext cx="1835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b="1">
                <a:solidFill>
                  <a:srgbClr val="003C71"/>
                </a:solidFill>
                <a:latin typeface="Arial" panose="020B0604020202020204" pitchFamily="34" charset="0"/>
              </a:rPr>
              <a:t>kp.org/choosebetter</a:t>
            </a:r>
          </a:p>
        </p:txBody>
      </p:sp>
      <p:sp>
        <p:nvSpPr>
          <p:cNvPr id="7" name="TextBox 76">
            <a:extLst>
              <a:ext uri="{FF2B5EF4-FFF2-40B4-BE49-F238E27FC236}">
                <a16:creationId xmlns:a16="http://schemas.microsoft.com/office/drawing/2014/main" id="{730AC43A-7131-4636-A0FD-6E629CEF9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6435725"/>
            <a:ext cx="35591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srgbClr val="989898"/>
                </a:solidFill>
                <a:latin typeface="Arial" panose="020B0604020202020204" pitchFamily="34" charset="0"/>
              </a:rPr>
              <a:t>©2016 Kaiser Foundation Health Plan, Inc. All Rights Reserved. </a:t>
            </a:r>
          </a:p>
        </p:txBody>
      </p:sp>
      <p:sp>
        <p:nvSpPr>
          <p:cNvPr id="8" name="TextBox 77">
            <a:extLst>
              <a:ext uri="{FF2B5EF4-FFF2-40B4-BE49-F238E27FC236}">
                <a16:creationId xmlns:a16="http://schemas.microsoft.com/office/drawing/2014/main" id="{E36A89A6-D75B-428D-9617-7DA9DEB72C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84775" y="339725"/>
            <a:ext cx="3551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000" b="1">
                <a:solidFill>
                  <a:schemeClr val="tx2"/>
                </a:solidFill>
                <a:latin typeface="Arial" panose="020B0604020202020204" pitchFamily="34" charset="0"/>
              </a:rPr>
              <a:t>A BETTER WAY </a:t>
            </a:r>
            <a:r>
              <a:rPr lang="en-US" altLang="en-US" sz="1000">
                <a:solidFill>
                  <a:srgbClr val="006BA6"/>
                </a:solidFill>
                <a:latin typeface="Arial" panose="020B0604020202020204" pitchFamily="34" charset="0"/>
              </a:rPr>
              <a:t>TO INVEST IN EMPLOYEE HEALTH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13474" y="5401907"/>
            <a:ext cx="8507905" cy="5421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13474" y="5998557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accent4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137019"/>
      </p:ext>
    </p:extLst>
  </p:cSld>
  <p:clrMapOvr>
    <a:masterClrMapping/>
  </p:clrMapOvr>
  <p:hf hd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 1: Ma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44273D-9194-414A-AF27-23CE539C13DF}"/>
              </a:ext>
            </a:extLst>
          </p:cNvPr>
          <p:cNvSpPr/>
          <p:nvPr/>
        </p:nvSpPr>
        <p:spPr>
          <a:xfrm>
            <a:off x="0" y="6221413"/>
            <a:ext cx="4756150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74">
            <a:extLst>
              <a:ext uri="{FF2B5EF4-FFF2-40B4-BE49-F238E27FC236}">
                <a16:creationId xmlns:a16="http://schemas.microsoft.com/office/drawing/2014/main" id="{9A13D823-A7ED-4B13-82C5-5290EADE6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8" b="2338"/>
          <a:stretch>
            <a:fillRect/>
          </a:stretch>
        </p:blipFill>
        <p:spPr bwMode="auto">
          <a:xfrm>
            <a:off x="-4763" y="800100"/>
            <a:ext cx="9144001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5">
            <a:extLst>
              <a:ext uri="{FF2B5EF4-FFF2-40B4-BE49-F238E27FC236}">
                <a16:creationId xmlns:a16="http://schemas.microsoft.com/office/drawing/2014/main" id="{9CBB150F-EEE9-4246-BD49-C9F3AB92A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6391275"/>
            <a:ext cx="1835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b="1">
                <a:solidFill>
                  <a:srgbClr val="003C71"/>
                </a:solidFill>
                <a:latin typeface="Arial" panose="020B0604020202020204" pitchFamily="34" charset="0"/>
              </a:rPr>
              <a:t>kp.org/choosebetter</a:t>
            </a:r>
          </a:p>
        </p:txBody>
      </p:sp>
      <p:sp>
        <p:nvSpPr>
          <p:cNvPr id="7" name="TextBox 76">
            <a:extLst>
              <a:ext uri="{FF2B5EF4-FFF2-40B4-BE49-F238E27FC236}">
                <a16:creationId xmlns:a16="http://schemas.microsoft.com/office/drawing/2014/main" id="{37D3A56B-42AA-4728-9D65-1A6BB8586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6435725"/>
            <a:ext cx="35591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00">
                <a:solidFill>
                  <a:srgbClr val="989898"/>
                </a:solidFill>
                <a:latin typeface="Arial" panose="020B0604020202020204" pitchFamily="34" charset="0"/>
              </a:rPr>
              <a:t>©2016 Kaiser Foundation Health Plan, Inc. All Rights Reserved. </a:t>
            </a:r>
          </a:p>
        </p:txBody>
      </p:sp>
      <p:sp>
        <p:nvSpPr>
          <p:cNvPr id="8" name="TextBox 77">
            <a:extLst>
              <a:ext uri="{FF2B5EF4-FFF2-40B4-BE49-F238E27FC236}">
                <a16:creationId xmlns:a16="http://schemas.microsoft.com/office/drawing/2014/main" id="{5D7772BE-2648-4A78-9974-EDB4C9D035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84775" y="339725"/>
            <a:ext cx="3551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000" b="1">
                <a:solidFill>
                  <a:schemeClr val="tx2"/>
                </a:solidFill>
                <a:latin typeface="Arial" panose="020B0604020202020204" pitchFamily="34" charset="0"/>
              </a:rPr>
              <a:t>A BETTER WAY </a:t>
            </a:r>
            <a:r>
              <a:rPr lang="en-US" altLang="en-US" sz="1000">
                <a:solidFill>
                  <a:srgbClr val="006BA6"/>
                </a:solidFill>
                <a:latin typeface="Arial" panose="020B0604020202020204" pitchFamily="34" charset="0"/>
              </a:rPr>
              <a:t>TO INVEST IN EMPLOYEE HEALTH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13474" y="5401907"/>
            <a:ext cx="8507905" cy="5421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13474" y="5998557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accent4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9176621"/>
      </p:ext>
    </p:extLst>
  </p:cSld>
  <p:clrMapOvr>
    <a:masterClrMapping/>
  </p:clrMapOvr>
  <p:hf hd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_Subject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D12224-5E00-4C08-82FE-51FD38F304D7}"/>
              </a:ext>
            </a:extLst>
          </p:cNvPr>
          <p:cNvSpPr/>
          <p:nvPr/>
        </p:nvSpPr>
        <p:spPr>
          <a:xfrm>
            <a:off x="0" y="800100"/>
            <a:ext cx="9144000" cy="4457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 </a:t>
            </a:r>
          </a:p>
        </p:txBody>
      </p:sp>
      <p:sp>
        <p:nvSpPr>
          <p:cNvPr id="4" name="TextBox 74">
            <a:extLst>
              <a:ext uri="{FF2B5EF4-FFF2-40B4-BE49-F238E27FC236}">
                <a16:creationId xmlns:a16="http://schemas.microsoft.com/office/drawing/2014/main" id="{BB93E690-FD0A-4250-9192-06A0C1917C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84775" y="339725"/>
            <a:ext cx="3551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000" b="1">
                <a:solidFill>
                  <a:schemeClr val="tx2"/>
                </a:solidFill>
                <a:latin typeface="Arial" panose="020B0604020202020204" pitchFamily="34" charset="0"/>
              </a:rPr>
              <a:t>A BETTER WAY </a:t>
            </a:r>
            <a:r>
              <a:rPr lang="en-US" altLang="en-US" sz="1000">
                <a:solidFill>
                  <a:srgbClr val="006BA6"/>
                </a:solidFill>
                <a:latin typeface="Arial" panose="020B0604020202020204" pitchFamily="34" charset="0"/>
              </a:rPr>
              <a:t>TO INVEST IN EMPLOYEE HEALTH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14909" y="4452666"/>
            <a:ext cx="8209965" cy="6300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b="0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934021"/>
      </p:ext>
    </p:extLst>
  </p:cSld>
  <p:clrMapOvr>
    <a:masterClrMapping/>
  </p:clrMapOvr>
  <p:hf hd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18716" y="769751"/>
            <a:ext cx="5623564" cy="5388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9952591-CD00-48B9-A1E4-FD877169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59038" y="63754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DEB6D2A-7F49-704F-8FA3-1DE5F8846E83}" type="datetimeFigureOut">
              <a:rPr lang="en-US"/>
              <a:pPr>
                <a:defRPr/>
              </a:pPr>
              <a:t>8/31/2020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9B0BBF-4F3D-40BE-B775-46E6BAD21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0268049-0786-4FB1-8300-37C33F84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2613" y="6375400"/>
            <a:ext cx="4857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6F89477-F712-4093-9886-8C9FE8FD0B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28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307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0515" name="Picture 51" descr="blue2_titlebar">
            <a:extLst>
              <a:ext uri="{FF2B5EF4-FFF2-40B4-BE49-F238E27FC236}">
                <a16:creationId xmlns:a16="http://schemas.microsoft.com/office/drawing/2014/main" id="{2CC09D7A-B244-4A26-8611-EAFE6E55C9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8"/>
            <a:ext cx="91424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42">
            <a:extLst>
              <a:ext uri="{FF2B5EF4-FFF2-40B4-BE49-F238E27FC236}">
                <a16:creationId xmlns:a16="http://schemas.microsoft.com/office/drawing/2014/main" id="{8EA8E04C-6EA5-485D-8DE3-FE9E078F4E92}"/>
              </a:ext>
            </a:extLst>
          </p:cNvPr>
          <p:cNvSpPr>
            <a:spLocks noChangeShapeType="1"/>
          </p:cNvSpPr>
          <p:nvPr userDrawn="1"/>
        </p:nvSpPr>
        <p:spPr bwMode="gray">
          <a:xfrm>
            <a:off x="0" y="61722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0470" name="Rectangle 6">
            <a:extLst>
              <a:ext uri="{FF2B5EF4-FFF2-40B4-BE49-F238E27FC236}">
                <a16:creationId xmlns:a16="http://schemas.microsoft.com/office/drawing/2014/main" id="{12B21137-71C7-46F5-91C9-0B1113E85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455613" y="1600200"/>
            <a:ext cx="75438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70471" name="Rectangle 7">
            <a:extLst>
              <a:ext uri="{FF2B5EF4-FFF2-40B4-BE49-F238E27FC236}">
                <a16:creationId xmlns:a16="http://schemas.microsoft.com/office/drawing/2014/main" id="{51F00887-C22A-40DC-9C2A-BF286C6F81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55613" y="952500"/>
            <a:ext cx="7543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Line 40">
            <a:extLst>
              <a:ext uri="{FF2B5EF4-FFF2-40B4-BE49-F238E27FC236}">
                <a16:creationId xmlns:a16="http://schemas.microsoft.com/office/drawing/2014/main" id="{94CBF695-8FB9-47E5-A08D-D48E6A432A9D}"/>
              </a:ext>
            </a:extLst>
          </p:cNvPr>
          <p:cNvSpPr>
            <a:spLocks noChangeShapeType="1"/>
          </p:cNvSpPr>
          <p:nvPr userDrawn="1"/>
        </p:nvSpPr>
        <p:spPr bwMode="gray">
          <a:xfrm>
            <a:off x="0" y="2166938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70519" name="Picture 55" descr="SS04077_96-top">
            <a:extLst>
              <a:ext uri="{FF2B5EF4-FFF2-40B4-BE49-F238E27FC236}">
                <a16:creationId xmlns:a16="http://schemas.microsoft.com/office/drawing/2014/main" id="{3B144D68-2360-429F-8503-AC827A8905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9638"/>
            <a:ext cx="914400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248" r:id="rId1"/>
    <p:sldLayoutId id="2147487249" r:id="rId2"/>
    <p:sldLayoutId id="2147487250" r:id="rId3"/>
    <p:sldLayoutId id="2147487251" r:id="rId4"/>
    <p:sldLayoutId id="2147487252" r:id="rId5"/>
    <p:sldLayoutId id="2147487253" r:id="rId6"/>
    <p:sldLayoutId id="2147487254" r:id="rId7"/>
    <p:sldLayoutId id="2147487255" r:id="rId8"/>
    <p:sldLayoutId id="2147487256" r:id="rId9"/>
    <p:sldLayoutId id="2147487257" r:id="rId10"/>
    <p:sldLayoutId id="214748725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7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47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7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70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70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70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70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70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04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04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7047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04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7047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04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7047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04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7047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04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704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70471" grpId="0"/>
    </p:bldLst>
  </p:timing>
  <p:txStyles>
    <p:titleStyle>
      <a:lvl1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defRPr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defRPr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defRPr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defRPr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defRPr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defRPr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defRPr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blue_large_segue_bar">
            <a:extLst>
              <a:ext uri="{FF2B5EF4-FFF2-40B4-BE49-F238E27FC236}">
                <a16:creationId xmlns:a16="http://schemas.microsoft.com/office/drawing/2014/main" id="{2F16CA29-5DF7-48E9-87CE-D533D604B0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09538"/>
            <a:ext cx="9153525" cy="651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">
            <a:extLst>
              <a:ext uri="{FF2B5EF4-FFF2-40B4-BE49-F238E27FC236}">
                <a16:creationId xmlns:a16="http://schemas.microsoft.com/office/drawing/2014/main" id="{9B338898-E1FC-41D4-8514-535BA5291BF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4513263"/>
            <a:ext cx="9153525" cy="2232025"/>
            <a:chOff x="0" y="2598"/>
            <a:chExt cx="5760" cy="1290"/>
          </a:xfrm>
        </p:grpSpPr>
        <p:sp>
          <p:nvSpPr>
            <p:cNvPr id="2053" name="Rectangle 4">
              <a:extLst>
                <a:ext uri="{FF2B5EF4-FFF2-40B4-BE49-F238E27FC236}">
                  <a16:creationId xmlns:a16="http://schemas.microsoft.com/office/drawing/2014/main" id="{9BD41F92-E9E5-4BC5-AD76-DA05124476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2598"/>
              <a:ext cx="5760" cy="1290"/>
            </a:xfrm>
            <a:prstGeom prst="rect">
              <a:avLst/>
            </a:pr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54" name="Line 5">
              <a:extLst>
                <a:ext uri="{FF2B5EF4-FFF2-40B4-BE49-F238E27FC236}">
                  <a16:creationId xmlns:a16="http://schemas.microsoft.com/office/drawing/2014/main" id="{590560A5-8DFC-4B1E-9C8D-CE0514021F1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0" y="2598"/>
              <a:ext cx="576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5" name="Line 6">
              <a:extLst>
                <a:ext uri="{FF2B5EF4-FFF2-40B4-BE49-F238E27FC236}">
                  <a16:creationId xmlns:a16="http://schemas.microsoft.com/office/drawing/2014/main" id="{DE924C81-D83C-4C1A-87B5-8C07FA39C3C3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0" y="3888"/>
              <a:ext cx="576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95399" name="Rectangle 7">
            <a:extLst>
              <a:ext uri="{FF2B5EF4-FFF2-40B4-BE49-F238E27FC236}">
                <a16:creationId xmlns:a16="http://schemas.microsoft.com/office/drawing/2014/main" id="{74982E4E-5B15-48EA-82C9-63CE27BB6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619500"/>
            <a:ext cx="7543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59" r:id="rId1"/>
    <p:sldLayoutId id="2147487260" r:id="rId2"/>
    <p:sldLayoutId id="2147487261" r:id="rId3"/>
    <p:sldLayoutId id="2147487262" r:id="rId4"/>
    <p:sldLayoutId id="2147487263" r:id="rId5"/>
    <p:sldLayoutId id="2147487264" r:id="rId6"/>
    <p:sldLayoutId id="2147487265" r:id="rId7"/>
    <p:sldLayoutId id="2147487266" r:id="rId8"/>
    <p:sldLayoutId id="2147487267" r:id="rId9"/>
    <p:sldLayoutId id="2147487268" r:id="rId10"/>
    <p:sldLayoutId id="214748726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5399" grpId="0"/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8" descr="blue2_thin">
            <a:extLst>
              <a:ext uri="{FF2B5EF4-FFF2-40B4-BE49-F238E27FC236}">
                <a16:creationId xmlns:a16="http://schemas.microsoft.com/office/drawing/2014/main" id="{8CAB5D85-F572-4FD5-BF6A-23FA820AFD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B11A8F10-15E5-4C46-ACB8-CC1D7A698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684213"/>
            <a:ext cx="82296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3132E6E-119F-45EC-B5B3-88D2DD6E7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736725"/>
            <a:ext cx="82296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29862" name="Rectangle 6">
            <a:extLst>
              <a:ext uri="{FF2B5EF4-FFF2-40B4-BE49-F238E27FC236}">
                <a16:creationId xmlns:a16="http://schemas.microsoft.com/office/drawing/2014/main" id="{D398EEF4-0322-4630-93F2-21D0ED0FE1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6200" y="6477000"/>
            <a:ext cx="4667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900">
                <a:solidFill>
                  <a:srgbClr val="414636"/>
                </a:solidFill>
              </a:defRPr>
            </a:lvl1pPr>
          </a:lstStyle>
          <a:p>
            <a:fld id="{BE5A9ADC-DBBE-47F1-959A-617A5C9661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29905" name="Rectangle 49">
            <a:extLst>
              <a:ext uri="{FF2B5EF4-FFF2-40B4-BE49-F238E27FC236}">
                <a16:creationId xmlns:a16="http://schemas.microsoft.com/office/drawing/2014/main" id="{7B9FAC02-D072-49FB-BBA5-CD22CA3805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428750" y="6477000"/>
            <a:ext cx="4448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eaLnBrk="1" hangingPunct="1">
              <a:defRPr sz="9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|     © 2011 Kaiser Foundation Health Plan, Inc. For internal use only.</a:t>
            </a:r>
          </a:p>
        </p:txBody>
      </p:sp>
      <p:sp>
        <p:nvSpPr>
          <p:cNvPr id="1529906" name="Rectangle 50">
            <a:extLst>
              <a:ext uri="{FF2B5EF4-FFF2-40B4-BE49-F238E27FC236}">
                <a16:creationId xmlns:a16="http://schemas.microsoft.com/office/drawing/2014/main" id="{5261D650-391B-4F3F-BB70-928F7406D5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77000"/>
            <a:ext cx="12763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eaLnBrk="1" hangingPunct="1">
              <a:defRPr sz="9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14C630D4-8F00-4530-BEFB-F6E1011E59BB}" type="datetime4">
              <a:rPr lang="en-US"/>
              <a:pPr>
                <a:defRPr/>
              </a:pPr>
              <a:t>August 31, 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70" r:id="rId1"/>
    <p:sldLayoutId id="2147487310" r:id="rId2"/>
    <p:sldLayoutId id="2147487311" r:id="rId3"/>
    <p:sldLayoutId id="2147487312" r:id="rId4"/>
    <p:sldLayoutId id="2147487313" r:id="rId5"/>
    <p:sldLayoutId id="2147487314" r:id="rId6"/>
    <p:sldLayoutId id="2147487271" r:id="rId7"/>
    <p:sldLayoutId id="2147487272" r:id="rId8"/>
    <p:sldLayoutId id="2147487273" r:id="rId9"/>
    <p:sldLayoutId id="2147487274" r:id="rId10"/>
    <p:sldLayoutId id="2147487275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Arial Narrow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Arial Narrow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Arial Narrow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Arial Narrow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Arial Narrow" pitchFamily="34" charset="0"/>
          <a:cs typeface="Arial" charset="0"/>
        </a:defRPr>
      </a:lvl9pPr>
    </p:titleStyle>
    <p:bodyStyle>
      <a:lvl1pPr marL="2857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3163485-75A7-4642-B943-F0DD1E7442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45AFA46-0295-45ED-8A70-2275D61BD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0" y="3121025"/>
            <a:ext cx="9144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76" r:id="rId1"/>
    <p:sldLayoutId id="2147487277" r:id="rId2"/>
    <p:sldLayoutId id="2147487278" r:id="rId3"/>
    <p:sldLayoutId id="2147487279" r:id="rId4"/>
    <p:sldLayoutId id="2147487280" r:id="rId5"/>
    <p:sldLayoutId id="2147487281" r:id="rId6"/>
    <p:sldLayoutId id="2147487282" r:id="rId7"/>
    <p:sldLayoutId id="2147487283" r:id="rId8"/>
    <p:sldLayoutId id="2147487284" r:id="rId9"/>
    <p:sldLayoutId id="2147487285" r:id="rId10"/>
    <p:sldLayoutId id="21474872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216A8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216A8B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216A8B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216A8B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216A8B"/>
          </a:solidFill>
          <a:latin typeface="Arial Narrow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216A8B"/>
          </a:solidFill>
          <a:latin typeface="Arial Narrow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216A8B"/>
          </a:solidFill>
          <a:latin typeface="Arial Narrow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216A8B"/>
          </a:solidFill>
          <a:latin typeface="Arial Narrow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216A8B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5pPr>
      <a:lvl6pPr marL="22860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6pPr>
      <a:lvl7pPr marL="27432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7pPr>
      <a:lvl8pPr marL="32004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8pPr>
      <a:lvl9pPr marL="36576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AB216F3C-B37B-4401-AC35-64676A892E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7800" y="77788"/>
            <a:ext cx="88201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5" tIns="45683" rIns="91365" bIns="45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FB2AE9F7-5441-4928-95A7-4A43AD14E0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80975" y="1189038"/>
            <a:ext cx="8839200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5" tIns="45683" rIns="91365" bIns="45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09214-E580-401A-8A9F-0BA2F456A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124200" y="656907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3" rIns="91365" bIns="4568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Confidential – For Internal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F1112-1949-4C64-8390-856FFAD5C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048500" y="65659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3" rIns="91365" bIns="4568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8992DCF8-7024-44DE-BB16-669F5E49F4D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6" name="Line 18">
            <a:extLst>
              <a:ext uri="{FF2B5EF4-FFF2-40B4-BE49-F238E27FC236}">
                <a16:creationId xmlns:a16="http://schemas.microsoft.com/office/drawing/2014/main" id="{7086B772-C71B-4D3D-8144-98412026132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42925"/>
            <a:ext cx="9144000" cy="0"/>
          </a:xfrm>
          <a:prstGeom prst="line">
            <a:avLst/>
          </a:prstGeom>
          <a:noFill/>
          <a:ln w="19050">
            <a:solidFill>
              <a:srgbClr val="4689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1" tIns="45695" rIns="91391" bIns="45695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15" r:id="rId1"/>
    <p:sldLayoutId id="2147487287" r:id="rId2"/>
    <p:sldLayoutId id="2147487288" r:id="rId3"/>
    <p:sldLayoutId id="2147487289" r:id="rId4"/>
    <p:sldLayoutId id="2147487290" r:id="rId5"/>
    <p:sldLayoutId id="2147487291" r:id="rId6"/>
    <p:sldLayoutId id="2147487292" r:id="rId7"/>
    <p:sldLayoutId id="2147487293" r:id="rId8"/>
    <p:sldLayoutId id="2147487294" r:id="rId9"/>
    <p:sldLayoutId id="2147487295" r:id="rId10"/>
    <p:sldLayoutId id="2147487296" r:id="rId11"/>
    <p:sldLayoutId id="2147487297" r:id="rId12"/>
    <p:sldLayoutId id="2147487298" r:id="rId13"/>
    <p:sldLayoutId id="2147487316" r:id="rId14"/>
    <p:sldLayoutId id="2147487317" r:id="rId15"/>
    <p:sldLayoutId id="2147487299" r:id="rId16"/>
    <p:sldLayoutId id="2147487300" r:id="rId17"/>
    <p:sldLayoutId id="2147487301" r:id="rId18"/>
    <p:sldLayoutId id="2147487302" r:id="rId19"/>
    <p:sldLayoutId id="2147487303" r:id="rId20"/>
    <p:sldLayoutId id="2147487304" r:id="rId21"/>
    <p:sldLayoutId id="2147487305" r:id="rId22"/>
    <p:sldLayoutId id="2147487306" r:id="rId23"/>
    <p:sldLayoutId id="2147487307" r:id="rId24"/>
    <p:sldLayoutId id="2147487308" r:id="rId25"/>
    <p:sldLayoutId id="2147487309" r:id="rId26"/>
    <p:sldLayoutId id="2147487318" r:id="rId27"/>
  </p:sldLayoutIdLst>
  <p:transition advClick="0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777777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7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7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7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77777"/>
          </a:solidFill>
          <a:latin typeface="Arial" charset="0"/>
        </a:defRPr>
      </a:lvl5pPr>
      <a:lvl6pPr marL="456955" algn="l" rtl="0" fontAlgn="base">
        <a:spcBef>
          <a:spcPct val="0"/>
        </a:spcBef>
        <a:spcAft>
          <a:spcPct val="0"/>
        </a:spcAft>
        <a:defRPr sz="2000" b="1">
          <a:solidFill>
            <a:srgbClr val="777777"/>
          </a:solidFill>
          <a:latin typeface="Arial" charset="0"/>
        </a:defRPr>
      </a:lvl6pPr>
      <a:lvl7pPr marL="913912" algn="l" rtl="0" fontAlgn="base">
        <a:spcBef>
          <a:spcPct val="0"/>
        </a:spcBef>
        <a:spcAft>
          <a:spcPct val="0"/>
        </a:spcAft>
        <a:defRPr sz="2000" b="1">
          <a:solidFill>
            <a:srgbClr val="777777"/>
          </a:solidFill>
          <a:latin typeface="Arial" charset="0"/>
        </a:defRPr>
      </a:lvl7pPr>
      <a:lvl8pPr marL="1370864" algn="l" rtl="0" fontAlgn="base">
        <a:spcBef>
          <a:spcPct val="0"/>
        </a:spcBef>
        <a:spcAft>
          <a:spcPct val="0"/>
        </a:spcAft>
        <a:defRPr sz="2000" b="1">
          <a:solidFill>
            <a:srgbClr val="777777"/>
          </a:solidFill>
          <a:latin typeface="Arial" charset="0"/>
        </a:defRPr>
      </a:lvl8pPr>
      <a:lvl9pPr marL="1827822" algn="l" rtl="0" fontAlgn="base">
        <a:spcBef>
          <a:spcPct val="0"/>
        </a:spcBef>
        <a:spcAft>
          <a:spcPct val="0"/>
        </a:spcAft>
        <a:defRPr sz="2000" b="1">
          <a:solidFill>
            <a:srgbClr val="777777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77777"/>
          </a:solidFill>
          <a:latin typeface="Arial" charset="0"/>
          <a:ea typeface="+mn-ea"/>
          <a:cs typeface="+mn-cs"/>
        </a:defRPr>
      </a:lvl1pPr>
      <a:lvl2pPr marL="504825" indent="-1635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77777"/>
          </a:solidFill>
          <a:latin typeface="Arial" charset="0"/>
          <a:ea typeface="+mn-ea"/>
          <a:cs typeface="+mn-cs"/>
        </a:defRPr>
      </a:lvl2pPr>
      <a:lvl3pPr marL="849313" indent="-165100" algn="l" rtl="0" eaLnBrk="0" fontAlgn="base" hangingPunct="0">
        <a:spcBef>
          <a:spcPct val="20000"/>
        </a:spcBef>
        <a:spcAft>
          <a:spcPct val="0"/>
        </a:spcAft>
        <a:buChar char="•"/>
        <a:defRPr sz="1000" kern="1200">
          <a:solidFill>
            <a:srgbClr val="777777"/>
          </a:solidFill>
          <a:latin typeface="Arial" charset="0"/>
          <a:ea typeface="+mn-ea"/>
          <a:cs typeface="+mn-cs"/>
        </a:defRPr>
      </a:lvl3pPr>
      <a:lvl4pPr marL="1192213" indent="-165100" algn="l" rtl="0" eaLnBrk="0" fontAlgn="base" hangingPunct="0">
        <a:spcBef>
          <a:spcPct val="20000"/>
        </a:spcBef>
        <a:spcAft>
          <a:spcPct val="0"/>
        </a:spcAft>
        <a:buChar char="•"/>
        <a:defRPr sz="1000" kern="1200">
          <a:solidFill>
            <a:srgbClr val="777777"/>
          </a:solidFill>
          <a:latin typeface="Arial" charset="0"/>
          <a:ea typeface="+mn-ea"/>
          <a:cs typeface="+mn-cs"/>
        </a:defRPr>
      </a:lvl4pPr>
      <a:lvl5pPr marL="2051050" indent="-2206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777777"/>
          </a:solidFill>
          <a:latin typeface="Arial" charset="0"/>
          <a:ea typeface="+mn-ea"/>
          <a:cs typeface="+mn-cs"/>
        </a:defRPr>
      </a:lvl5pPr>
      <a:lvl6pPr marL="2513256" indent="-228478" algn="l" defTabSz="9139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12" indent="-228478" algn="l" defTabSz="9139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7" indent="-228478" algn="l" defTabSz="9139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22" indent="-228478" algn="l" defTabSz="9139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2" algn="l" defTabSz="913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4" algn="l" defTabSz="913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2" algn="l" defTabSz="913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8" algn="l" defTabSz="913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6" algn="l" defTabSz="913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9" algn="l" defTabSz="913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5" algn="l" defTabSz="913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3C82626F-5F36-4754-BAF4-47D3899D3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82638"/>
            <a:ext cx="8229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28270E2F-781C-4EA7-AC70-7DB5F3075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13985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grpSp>
        <p:nvGrpSpPr>
          <p:cNvPr id="6148" name="Group 5">
            <a:extLst>
              <a:ext uri="{FF2B5EF4-FFF2-40B4-BE49-F238E27FC236}">
                <a16:creationId xmlns:a16="http://schemas.microsoft.com/office/drawing/2014/main" id="{B8941A93-F10E-4263-BBFC-5CB25D0E4356}"/>
              </a:ext>
            </a:extLst>
          </p:cNvPr>
          <p:cNvGrpSpPr>
            <a:grpSpLocks/>
          </p:cNvGrpSpPr>
          <p:nvPr/>
        </p:nvGrpSpPr>
        <p:grpSpPr bwMode="auto">
          <a:xfrm>
            <a:off x="6669088" y="6400800"/>
            <a:ext cx="1989137" cy="223838"/>
            <a:chOff x="2205" y="2084"/>
            <a:chExt cx="1349" cy="152"/>
          </a:xfrm>
        </p:grpSpPr>
        <p:sp>
          <p:nvSpPr>
            <p:cNvPr id="6183" name="Freeform 6">
              <a:extLst>
                <a:ext uri="{FF2B5EF4-FFF2-40B4-BE49-F238E27FC236}">
                  <a16:creationId xmlns:a16="http://schemas.microsoft.com/office/drawing/2014/main" id="{0374F40D-0B5D-4574-AD8B-81E695C20872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95" y="2127"/>
              <a:ext cx="20" cy="71"/>
            </a:xfrm>
            <a:custGeom>
              <a:avLst/>
              <a:gdLst>
                <a:gd name="T0" fmla="*/ 351387 w 9"/>
                <a:gd name="T1" fmla="*/ 153410 h 30"/>
                <a:gd name="T2" fmla="*/ 200998 w 9"/>
                <a:gd name="T3" fmla="*/ 0 h 30"/>
                <a:gd name="T4" fmla="*/ 0 w 9"/>
                <a:gd name="T5" fmla="*/ 5191631 h 30"/>
                <a:gd name="T6" fmla="*/ 739664 w 9"/>
                <a:gd name="T7" fmla="*/ 1537533 h 30"/>
                <a:gd name="T8" fmla="*/ 351387 w 9"/>
                <a:gd name="T9" fmla="*/ 15341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6"/>
                    <a:pt x="7" y="3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Freeform 7">
              <a:extLst>
                <a:ext uri="{FF2B5EF4-FFF2-40B4-BE49-F238E27FC236}">
                  <a16:creationId xmlns:a16="http://schemas.microsoft.com/office/drawing/2014/main" id="{9F27CF6B-42C4-47E4-BF7C-AC42B9C54132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76" y="2122"/>
              <a:ext cx="20" cy="77"/>
            </a:xfrm>
            <a:custGeom>
              <a:avLst/>
              <a:gdLst>
                <a:gd name="T0" fmla="*/ 0 w 9"/>
                <a:gd name="T1" fmla="*/ 186330 h 32"/>
                <a:gd name="T2" fmla="*/ 351387 w 9"/>
                <a:gd name="T3" fmla="*/ 6557770 h 32"/>
                <a:gd name="T4" fmla="*/ 820849 w 9"/>
                <a:gd name="T5" fmla="*/ 186330 h 32"/>
                <a:gd name="T6" fmla="*/ 0 w 9"/>
                <a:gd name="T7" fmla="*/ 18633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32">
                  <a:moveTo>
                    <a:pt x="0" y="1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" name="Freeform 8">
              <a:extLst>
                <a:ext uri="{FF2B5EF4-FFF2-40B4-BE49-F238E27FC236}">
                  <a16:creationId xmlns:a16="http://schemas.microsoft.com/office/drawing/2014/main" id="{CEC5E5CE-703E-4E97-BC41-93930E9E7399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57" y="2127"/>
              <a:ext cx="22" cy="71"/>
            </a:xfrm>
            <a:custGeom>
              <a:avLst/>
              <a:gdLst>
                <a:gd name="T0" fmla="*/ 828632 w 9"/>
                <a:gd name="T1" fmla="*/ 153410 h 30"/>
                <a:gd name="T2" fmla="*/ 202908 w 9"/>
                <a:gd name="T3" fmla="*/ 1537533 h 30"/>
                <a:gd name="T4" fmla="*/ 1935276 w 9"/>
                <a:gd name="T5" fmla="*/ 5191631 h 30"/>
                <a:gd name="T6" fmla="*/ 1460778 w 9"/>
                <a:gd name="T7" fmla="*/ 0 h 30"/>
                <a:gd name="T8" fmla="*/ 828632 w 9"/>
                <a:gd name="T9" fmla="*/ 15341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2" y="3"/>
                    <a:pt x="0" y="6"/>
                    <a:pt x="1" y="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Freeform 9">
              <a:extLst>
                <a:ext uri="{FF2B5EF4-FFF2-40B4-BE49-F238E27FC236}">
                  <a16:creationId xmlns:a16="http://schemas.microsoft.com/office/drawing/2014/main" id="{CF50ABE1-864B-4FDF-8266-D290E1017FC4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31" y="2136"/>
              <a:ext cx="37" cy="65"/>
            </a:xfrm>
            <a:custGeom>
              <a:avLst/>
              <a:gdLst>
                <a:gd name="T0" fmla="*/ 0 w 15"/>
                <a:gd name="T1" fmla="*/ 0 h 27"/>
                <a:gd name="T2" fmla="*/ 4008730 w 15"/>
                <a:gd name="T3" fmla="*/ 5492026 h 27"/>
                <a:gd name="T4" fmla="*/ 2475231 w 15"/>
                <a:gd name="T5" fmla="*/ 766266 h 27"/>
                <a:gd name="T6" fmla="*/ 0 w 15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7">
                  <a:moveTo>
                    <a:pt x="0" y="0"/>
                  </a:moveTo>
                  <a:cubicBezTo>
                    <a:pt x="5" y="9"/>
                    <a:pt x="10" y="18"/>
                    <a:pt x="15" y="27"/>
                  </a:cubicBezTo>
                  <a:cubicBezTo>
                    <a:pt x="14" y="19"/>
                    <a:pt x="12" y="7"/>
                    <a:pt x="9" y="4"/>
                  </a:cubicBezTo>
                  <a:cubicBezTo>
                    <a:pt x="6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Freeform 10">
              <a:extLst>
                <a:ext uri="{FF2B5EF4-FFF2-40B4-BE49-F238E27FC236}">
                  <a16:creationId xmlns:a16="http://schemas.microsoft.com/office/drawing/2014/main" id="{60E6E7EE-E6F6-4FE3-A344-7977C1BC0C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10" y="2136"/>
              <a:ext cx="50" cy="67"/>
            </a:xfrm>
            <a:custGeom>
              <a:avLst/>
              <a:gdLst>
                <a:gd name="T0" fmla="*/ 0 w 21"/>
                <a:gd name="T1" fmla="*/ 1015529 h 28"/>
                <a:gd name="T2" fmla="*/ 3946400 w 21"/>
                <a:gd name="T3" fmla="*/ 5637703 h 28"/>
                <a:gd name="T4" fmla="*/ 1492074 w 21"/>
                <a:gd name="T5" fmla="*/ 0 h 28"/>
                <a:gd name="T6" fmla="*/ 0 w 21"/>
                <a:gd name="T7" fmla="*/ 1015529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8">
                  <a:moveTo>
                    <a:pt x="0" y="5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0" y="5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Freeform 11">
              <a:extLst>
                <a:ext uri="{FF2B5EF4-FFF2-40B4-BE49-F238E27FC236}">
                  <a16:creationId xmlns:a16="http://schemas.microsoft.com/office/drawing/2014/main" id="{C1DE93A9-9AE4-4DF9-94ED-2015A7938C73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04" y="2148"/>
              <a:ext cx="31" cy="53"/>
            </a:xfrm>
            <a:custGeom>
              <a:avLst/>
              <a:gdLst>
                <a:gd name="T0" fmla="*/ 583618 w 13"/>
                <a:gd name="T1" fmla="*/ 1189183 h 22"/>
                <a:gd name="T2" fmla="*/ 0 w 13"/>
                <a:gd name="T3" fmla="*/ 4443785 h 22"/>
                <a:gd name="T4" fmla="*/ 2497889 w 13"/>
                <a:gd name="T5" fmla="*/ 0 h 22"/>
                <a:gd name="T6" fmla="*/ 583618 w 13"/>
                <a:gd name="T7" fmla="*/ 1189183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2">
                  <a:moveTo>
                    <a:pt x="3" y="6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15"/>
                    <a:pt x="9" y="7"/>
                    <a:pt x="13" y="0"/>
                  </a:cubicBezTo>
                  <a:cubicBezTo>
                    <a:pt x="9" y="0"/>
                    <a:pt x="5" y="1"/>
                    <a:pt x="3" y="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Freeform 12">
              <a:extLst>
                <a:ext uri="{FF2B5EF4-FFF2-40B4-BE49-F238E27FC236}">
                  <a16:creationId xmlns:a16="http://schemas.microsoft.com/office/drawing/2014/main" id="{5277EF2C-CACE-4DEA-B14E-01B1B2421DE3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12" y="2148"/>
              <a:ext cx="44" cy="57"/>
            </a:xfrm>
            <a:custGeom>
              <a:avLst/>
              <a:gdLst>
                <a:gd name="T0" fmla="*/ 1375498 w 19"/>
                <a:gd name="T1" fmla="*/ 0 h 24"/>
                <a:gd name="T2" fmla="*/ 0 w 19"/>
                <a:gd name="T3" fmla="*/ 4351850 h 24"/>
                <a:gd name="T4" fmla="*/ 2427089 w 19"/>
                <a:gd name="T5" fmla="*/ 543457 h 24"/>
                <a:gd name="T6" fmla="*/ 1375498 w 1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Freeform 13">
              <a:extLst>
                <a:ext uri="{FF2B5EF4-FFF2-40B4-BE49-F238E27FC236}">
                  <a16:creationId xmlns:a16="http://schemas.microsoft.com/office/drawing/2014/main" id="{28459705-FB43-4ABF-A062-1870C30BCCC8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05" y="2148"/>
              <a:ext cx="47" cy="63"/>
            </a:xfrm>
            <a:custGeom>
              <a:avLst/>
              <a:gdLst>
                <a:gd name="T0" fmla="*/ 0 w 20"/>
                <a:gd name="T1" fmla="*/ 2225528 h 26"/>
                <a:gd name="T2" fmla="*/ 3127965 w 20"/>
                <a:gd name="T3" fmla="*/ 5782433 h 26"/>
                <a:gd name="T4" fmla="*/ 338346 w 20"/>
                <a:gd name="T5" fmla="*/ 0 h 26"/>
                <a:gd name="T6" fmla="*/ 0 w 20"/>
                <a:gd name="T7" fmla="*/ 222552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6">
                  <a:moveTo>
                    <a:pt x="0" y="10"/>
                  </a:moveTo>
                  <a:cubicBezTo>
                    <a:pt x="6" y="15"/>
                    <a:pt x="13" y="21"/>
                    <a:pt x="2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1" name="Freeform 14">
              <a:extLst>
                <a:ext uri="{FF2B5EF4-FFF2-40B4-BE49-F238E27FC236}">
                  <a16:creationId xmlns:a16="http://schemas.microsoft.com/office/drawing/2014/main" id="{07FCF713-8613-43AA-88E6-51A8A6D9F2F9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21" y="2158"/>
              <a:ext cx="45" cy="52"/>
            </a:xfrm>
            <a:custGeom>
              <a:avLst/>
              <a:gdLst>
                <a:gd name="T0" fmla="*/ 3182016 w 19"/>
                <a:gd name="T1" fmla="*/ 359353 h 22"/>
                <a:gd name="T2" fmla="*/ 2800087 w 19"/>
                <a:gd name="T3" fmla="*/ 0 h 22"/>
                <a:gd name="T4" fmla="*/ 0 w 19"/>
                <a:gd name="T5" fmla="*/ 3743676 h 22"/>
                <a:gd name="T6" fmla="*/ 3327636 w 19"/>
                <a:gd name="T7" fmla="*/ 1224416 h 22"/>
                <a:gd name="T8" fmla="*/ 3182016 w 19"/>
                <a:gd name="T9" fmla="*/ 359353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2">
                  <a:moveTo>
                    <a:pt x="18" y="2"/>
                  </a:moveTo>
                  <a:cubicBezTo>
                    <a:pt x="17" y="1"/>
                    <a:pt x="17" y="0"/>
                    <a:pt x="16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17"/>
                    <a:pt x="12" y="12"/>
                    <a:pt x="19" y="7"/>
                  </a:cubicBezTo>
                  <a:cubicBezTo>
                    <a:pt x="19" y="5"/>
                    <a:pt x="18" y="3"/>
                    <a:pt x="18" y="2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Freeform 15">
              <a:extLst>
                <a:ext uri="{FF2B5EF4-FFF2-40B4-BE49-F238E27FC236}">
                  <a16:creationId xmlns:a16="http://schemas.microsoft.com/office/drawing/2014/main" id="{2E3E97DF-E00F-42CC-BA90-5DD73278D16E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05" y="2177"/>
              <a:ext cx="40" cy="40"/>
            </a:xfrm>
            <a:custGeom>
              <a:avLst/>
              <a:gdLst>
                <a:gd name="T0" fmla="*/ 0 w 17"/>
                <a:gd name="T1" fmla="*/ 1410320 h 17"/>
                <a:gd name="T2" fmla="*/ 2705584 w 17"/>
                <a:gd name="T3" fmla="*/ 2705584 h 17"/>
                <a:gd name="T4" fmla="*/ 0 w 17"/>
                <a:gd name="T5" fmla="*/ 0 h 17"/>
                <a:gd name="T6" fmla="*/ 0 w 17"/>
                <a:gd name="T7" fmla="*/ 141032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2" y="11"/>
                    <a:pt x="6" y="5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3" name="Freeform 16">
              <a:extLst>
                <a:ext uri="{FF2B5EF4-FFF2-40B4-BE49-F238E27FC236}">
                  <a16:creationId xmlns:a16="http://schemas.microsoft.com/office/drawing/2014/main" id="{D692B483-FF5A-4D2B-B4E3-95ABC5F46B2D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26" y="2179"/>
              <a:ext cx="41" cy="38"/>
            </a:xfrm>
            <a:custGeom>
              <a:avLst/>
              <a:gdLst>
                <a:gd name="T0" fmla="*/ 3379333 w 17"/>
                <a:gd name="T1" fmla="*/ 1449567 h 16"/>
                <a:gd name="T2" fmla="*/ 3379333 w 17"/>
                <a:gd name="T3" fmla="*/ 0 h 16"/>
                <a:gd name="T4" fmla="*/ 0 w 17"/>
                <a:gd name="T5" fmla="*/ 2902119 h 16"/>
                <a:gd name="T6" fmla="*/ 3379333 w 17"/>
                <a:gd name="T7" fmla="*/ 1449567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3"/>
                    <a:pt x="11" y="11"/>
                    <a:pt x="17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4" name="Freeform 17">
              <a:extLst>
                <a:ext uri="{FF2B5EF4-FFF2-40B4-BE49-F238E27FC236}">
                  <a16:creationId xmlns:a16="http://schemas.microsoft.com/office/drawing/2014/main" id="{A33EA3A5-E4F8-4F66-A4CA-800ABCF9A6E5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05" y="2200"/>
              <a:ext cx="38" cy="24"/>
            </a:xfrm>
            <a:custGeom>
              <a:avLst/>
              <a:gdLst>
                <a:gd name="T0" fmla="*/ 0 w 16"/>
                <a:gd name="T1" fmla="*/ 1490602 h 10"/>
                <a:gd name="T2" fmla="*/ 2902119 w 16"/>
                <a:gd name="T3" fmla="*/ 2118914 h 10"/>
                <a:gd name="T4" fmla="*/ 0 w 16"/>
                <a:gd name="T5" fmla="*/ 0 h 10"/>
                <a:gd name="T6" fmla="*/ 0 w 16"/>
                <a:gd name="T7" fmla="*/ 1490602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0">
                  <a:moveTo>
                    <a:pt x="0" y="7"/>
                  </a:moveTo>
                  <a:cubicBezTo>
                    <a:pt x="5" y="8"/>
                    <a:pt x="11" y="9"/>
                    <a:pt x="16" y="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" name="Freeform 18">
              <a:extLst>
                <a:ext uri="{FF2B5EF4-FFF2-40B4-BE49-F238E27FC236}">
                  <a16:creationId xmlns:a16="http://schemas.microsoft.com/office/drawing/2014/main" id="{9F7EF0DA-DF88-4159-8844-F5E4EC9265FA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30" y="2203"/>
              <a:ext cx="37" cy="22"/>
            </a:xfrm>
            <a:custGeom>
              <a:avLst/>
              <a:gdLst>
                <a:gd name="T0" fmla="*/ 4008730 w 15"/>
                <a:gd name="T1" fmla="*/ 1309059 h 9"/>
                <a:gd name="T2" fmla="*/ 4008730 w 15"/>
                <a:gd name="T3" fmla="*/ 0 h 9"/>
                <a:gd name="T4" fmla="*/ 0 w 15"/>
                <a:gd name="T5" fmla="*/ 1935276 h 9"/>
                <a:gd name="T6" fmla="*/ 4008730 w 15"/>
                <a:gd name="T7" fmla="*/ 1309059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9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6"/>
                    <a:pt x="0" y="9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Freeform 19">
              <a:extLst>
                <a:ext uri="{FF2B5EF4-FFF2-40B4-BE49-F238E27FC236}">
                  <a16:creationId xmlns:a16="http://schemas.microsoft.com/office/drawing/2014/main" id="{934056D0-197C-437D-942D-289921937FC4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05" y="2219"/>
              <a:ext cx="36" cy="14"/>
            </a:xfrm>
            <a:custGeom>
              <a:avLst/>
              <a:gdLst>
                <a:gd name="T0" fmla="*/ 0 w 36"/>
                <a:gd name="T1" fmla="*/ 14 h 14"/>
                <a:gd name="T2" fmla="*/ 36 w 36"/>
                <a:gd name="T3" fmla="*/ 14 h 14"/>
                <a:gd name="T4" fmla="*/ 0 w 36"/>
                <a:gd name="T5" fmla="*/ 0 h 14"/>
                <a:gd name="T6" fmla="*/ 0 w 36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4">
                  <a:moveTo>
                    <a:pt x="0" y="14"/>
                  </a:moveTo>
                  <a:lnTo>
                    <a:pt x="36" y="14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Freeform 20">
              <a:extLst>
                <a:ext uri="{FF2B5EF4-FFF2-40B4-BE49-F238E27FC236}">
                  <a16:creationId xmlns:a16="http://schemas.microsoft.com/office/drawing/2014/main" id="{752E289A-8EAA-4674-8C0C-E6A25C0DEF6B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30" y="2219"/>
              <a:ext cx="37" cy="14"/>
            </a:xfrm>
            <a:custGeom>
              <a:avLst/>
              <a:gdLst>
                <a:gd name="T0" fmla="*/ 4008730 w 15"/>
                <a:gd name="T1" fmla="*/ 861159 h 6"/>
                <a:gd name="T2" fmla="*/ 4008730 w 15"/>
                <a:gd name="T3" fmla="*/ 0 h 6"/>
                <a:gd name="T4" fmla="*/ 0 w 15"/>
                <a:gd name="T5" fmla="*/ 861159 h 6"/>
                <a:gd name="T6" fmla="*/ 4008730 w 15"/>
                <a:gd name="T7" fmla="*/ 861159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6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4"/>
                    <a:pt x="0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Freeform 21">
              <a:extLst>
                <a:ext uri="{FF2B5EF4-FFF2-40B4-BE49-F238E27FC236}">
                  <a16:creationId xmlns:a16="http://schemas.microsoft.com/office/drawing/2014/main" id="{21AF811D-ED15-403D-81BC-D44CDC9A3E62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21" y="2106"/>
              <a:ext cx="32" cy="42"/>
            </a:xfrm>
            <a:custGeom>
              <a:avLst/>
              <a:gdLst>
                <a:gd name="T0" fmla="*/ 1626555 w 14"/>
                <a:gd name="T1" fmla="*/ 1406806 h 18"/>
                <a:gd name="T2" fmla="*/ 0 w 14"/>
                <a:gd name="T3" fmla="*/ 1273179 h 18"/>
                <a:gd name="T4" fmla="*/ 1626555 w 14"/>
                <a:gd name="T5" fmla="*/ 1406806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3" y="10"/>
                  </a:moveTo>
                  <a:cubicBezTo>
                    <a:pt x="13" y="0"/>
                    <a:pt x="0" y="0"/>
                    <a:pt x="0" y="9"/>
                  </a:cubicBezTo>
                  <a:cubicBezTo>
                    <a:pt x="0" y="18"/>
                    <a:pt x="14" y="18"/>
                    <a:pt x="13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Freeform 22">
              <a:extLst>
                <a:ext uri="{FF2B5EF4-FFF2-40B4-BE49-F238E27FC236}">
                  <a16:creationId xmlns:a16="http://schemas.microsoft.com/office/drawing/2014/main" id="{F09DBC08-BFC6-4F0C-9A2D-4D9FBFC5AF24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52" y="2127"/>
              <a:ext cx="0" cy="2"/>
            </a:xfrm>
            <a:custGeom>
              <a:avLst/>
              <a:gdLst>
                <a:gd name="T0" fmla="*/ 0 h 1"/>
                <a:gd name="T1" fmla="*/ 16384 h 1"/>
                <a:gd name="T2" fmla="*/ 16384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0" name="Freeform 23">
              <a:extLst>
                <a:ext uri="{FF2B5EF4-FFF2-40B4-BE49-F238E27FC236}">
                  <a16:creationId xmlns:a16="http://schemas.microsoft.com/office/drawing/2014/main" id="{3B942650-C8B5-451A-A8BE-33DE08CDDAA6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17" y="2096"/>
              <a:ext cx="33" cy="43"/>
            </a:xfrm>
            <a:custGeom>
              <a:avLst/>
              <a:gdLst>
                <a:gd name="T0" fmla="*/ 2297663 w 14"/>
                <a:gd name="T1" fmla="*/ 1834984 h 18"/>
                <a:gd name="T2" fmla="*/ 0 w 14"/>
                <a:gd name="T3" fmla="*/ 1834984 h 18"/>
                <a:gd name="T4" fmla="*/ 2297663 w 14"/>
                <a:gd name="T5" fmla="*/ 1834984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4" y="9"/>
                  </a:moveTo>
                  <a:cubicBezTo>
                    <a:pt x="14" y="0"/>
                    <a:pt x="0" y="0"/>
                    <a:pt x="0" y="9"/>
                  </a:cubicBezTo>
                  <a:cubicBezTo>
                    <a:pt x="0" y="18"/>
                    <a:pt x="14" y="18"/>
                    <a:pt x="14" y="9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1" name="Freeform 24">
              <a:extLst>
                <a:ext uri="{FF2B5EF4-FFF2-40B4-BE49-F238E27FC236}">
                  <a16:creationId xmlns:a16="http://schemas.microsoft.com/office/drawing/2014/main" id="{FB5EA9E2-E27F-4287-9AFB-32795490155A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69" y="2084"/>
              <a:ext cx="36" cy="38"/>
            </a:xfrm>
            <a:custGeom>
              <a:avLst/>
              <a:gdLst>
                <a:gd name="T0" fmla="*/ 1239322 w 15"/>
                <a:gd name="T1" fmla="*/ 2902119 h 16"/>
                <a:gd name="T2" fmla="*/ 2749565 w 15"/>
                <a:gd name="T3" fmla="*/ 1449567 h 16"/>
                <a:gd name="T4" fmla="*/ 1239322 w 15"/>
                <a:gd name="T5" fmla="*/ 0 h 16"/>
                <a:gd name="T6" fmla="*/ 0 w 15"/>
                <a:gd name="T7" fmla="*/ 1449567 h 16"/>
                <a:gd name="T8" fmla="*/ 1239322 w 15"/>
                <a:gd name="T9" fmla="*/ 2902119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3" y="16"/>
                    <a:pt x="15" y="12"/>
                    <a:pt x="15" y="8"/>
                  </a:cubicBezTo>
                  <a:cubicBezTo>
                    <a:pt x="15" y="2"/>
                    <a:pt x="12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"/>
                    <a:pt x="1" y="15"/>
                    <a:pt x="7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Rectangle 25">
              <a:extLst>
                <a:ext uri="{FF2B5EF4-FFF2-40B4-BE49-F238E27FC236}">
                  <a16:creationId xmlns:a16="http://schemas.microsoft.com/office/drawing/2014/main" id="{61E2D485-1297-4BC6-9DCC-B757586728D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552" y="2148"/>
              <a:ext cx="15" cy="85"/>
            </a:xfrm>
            <a:prstGeom prst="rect">
              <a:avLst/>
            </a:pr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03" name="Freeform 26">
              <a:extLst>
                <a:ext uri="{FF2B5EF4-FFF2-40B4-BE49-F238E27FC236}">
                  <a16:creationId xmlns:a16="http://schemas.microsoft.com/office/drawing/2014/main" id="{DAB06342-3488-4D3E-A420-39EF8739A0A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422" y="2148"/>
              <a:ext cx="126" cy="85"/>
            </a:xfrm>
            <a:custGeom>
              <a:avLst/>
              <a:gdLst>
                <a:gd name="T0" fmla="*/ 84 w 125"/>
                <a:gd name="T1" fmla="*/ 50 h 85"/>
                <a:gd name="T2" fmla="*/ 96 w 125"/>
                <a:gd name="T3" fmla="*/ 14 h 85"/>
                <a:gd name="T4" fmla="*/ 96 w 125"/>
                <a:gd name="T5" fmla="*/ 14 h 85"/>
                <a:gd name="T6" fmla="*/ 108 w 125"/>
                <a:gd name="T7" fmla="*/ 50 h 85"/>
                <a:gd name="T8" fmla="*/ 84 w 125"/>
                <a:gd name="T9" fmla="*/ 50 h 85"/>
                <a:gd name="T10" fmla="*/ 86 w 125"/>
                <a:gd name="T11" fmla="*/ 0 h 85"/>
                <a:gd name="T12" fmla="*/ 54 w 125"/>
                <a:gd name="T13" fmla="*/ 74 h 85"/>
                <a:gd name="T14" fmla="*/ 28 w 125"/>
                <a:gd name="T15" fmla="*/ 43 h 85"/>
                <a:gd name="T16" fmla="*/ 61 w 125"/>
                <a:gd name="T17" fmla="*/ 0 h 85"/>
                <a:gd name="T18" fmla="*/ 44 w 125"/>
                <a:gd name="T19" fmla="*/ 0 h 85"/>
                <a:gd name="T20" fmla="*/ 14 w 125"/>
                <a:gd name="T21" fmla="*/ 40 h 85"/>
                <a:gd name="T22" fmla="*/ 14 w 125"/>
                <a:gd name="T23" fmla="*/ 0 h 85"/>
                <a:gd name="T24" fmla="*/ 0 w 125"/>
                <a:gd name="T25" fmla="*/ 0 h 85"/>
                <a:gd name="T26" fmla="*/ 0 w 125"/>
                <a:gd name="T27" fmla="*/ 85 h 85"/>
                <a:gd name="T28" fmla="*/ 14 w 125"/>
                <a:gd name="T29" fmla="*/ 85 h 85"/>
                <a:gd name="T30" fmla="*/ 14 w 125"/>
                <a:gd name="T31" fmla="*/ 43 h 85"/>
                <a:gd name="T32" fmla="*/ 44 w 125"/>
                <a:gd name="T33" fmla="*/ 85 h 85"/>
                <a:gd name="T34" fmla="*/ 49 w 125"/>
                <a:gd name="T35" fmla="*/ 85 h 85"/>
                <a:gd name="T36" fmla="*/ 49 w 125"/>
                <a:gd name="T37" fmla="*/ 85 h 85"/>
                <a:gd name="T38" fmla="*/ 72 w 125"/>
                <a:gd name="T39" fmla="*/ 85 h 85"/>
                <a:gd name="T40" fmla="*/ 79 w 125"/>
                <a:gd name="T41" fmla="*/ 62 h 85"/>
                <a:gd name="T42" fmla="*/ 110 w 125"/>
                <a:gd name="T43" fmla="*/ 62 h 85"/>
                <a:gd name="T44" fmla="*/ 119 w 125"/>
                <a:gd name="T45" fmla="*/ 85 h 85"/>
                <a:gd name="T46" fmla="*/ 134 w 125"/>
                <a:gd name="T47" fmla="*/ 85 h 85"/>
                <a:gd name="T48" fmla="*/ 105 w 125"/>
                <a:gd name="T49" fmla="*/ 0 h 85"/>
                <a:gd name="T50" fmla="*/ 86 w 125"/>
                <a:gd name="T51" fmla="*/ 0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5">
                  <a:moveTo>
                    <a:pt x="75" y="50"/>
                  </a:moveTo>
                  <a:lnTo>
                    <a:pt x="87" y="14"/>
                  </a:lnTo>
                  <a:lnTo>
                    <a:pt x="99" y="50"/>
                  </a:lnTo>
                  <a:lnTo>
                    <a:pt x="75" y="50"/>
                  </a:lnTo>
                  <a:close/>
                  <a:moveTo>
                    <a:pt x="77" y="0"/>
                  </a:moveTo>
                  <a:lnTo>
                    <a:pt x="54" y="74"/>
                  </a:lnTo>
                  <a:lnTo>
                    <a:pt x="28" y="43"/>
                  </a:lnTo>
                  <a:lnTo>
                    <a:pt x="61" y="0"/>
                  </a:lnTo>
                  <a:lnTo>
                    <a:pt x="44" y="0"/>
                  </a:lnTo>
                  <a:lnTo>
                    <a:pt x="14" y="4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14" y="85"/>
                  </a:lnTo>
                  <a:lnTo>
                    <a:pt x="14" y="43"/>
                  </a:lnTo>
                  <a:lnTo>
                    <a:pt x="44" y="85"/>
                  </a:lnTo>
                  <a:lnTo>
                    <a:pt x="49" y="85"/>
                  </a:lnTo>
                  <a:lnTo>
                    <a:pt x="63" y="85"/>
                  </a:lnTo>
                  <a:lnTo>
                    <a:pt x="70" y="62"/>
                  </a:lnTo>
                  <a:lnTo>
                    <a:pt x="101" y="62"/>
                  </a:lnTo>
                  <a:lnTo>
                    <a:pt x="110" y="85"/>
                  </a:lnTo>
                  <a:lnTo>
                    <a:pt x="125" y="85"/>
                  </a:lnTo>
                  <a:lnTo>
                    <a:pt x="96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4" name="Freeform 27">
              <a:extLst>
                <a:ext uri="{FF2B5EF4-FFF2-40B4-BE49-F238E27FC236}">
                  <a16:creationId xmlns:a16="http://schemas.microsoft.com/office/drawing/2014/main" id="{F65F69AB-5C80-4A50-BD52-2DA173A0BF26}"/>
                </a:ext>
              </a:extLst>
            </p:cNvPr>
            <p:cNvSpPr>
              <a:spLocks/>
            </p:cNvSpPr>
            <p:nvPr/>
          </p:nvSpPr>
          <p:spPr bwMode="black">
            <a:xfrm>
              <a:off x="3006" y="2148"/>
              <a:ext cx="80" cy="85"/>
            </a:xfrm>
            <a:custGeom>
              <a:avLst/>
              <a:gdLst>
                <a:gd name="T0" fmla="*/ 2705584 w 34"/>
                <a:gd name="T1" fmla="*/ 4324413 h 36"/>
                <a:gd name="T2" fmla="*/ 1617887 w 34"/>
                <a:gd name="T3" fmla="*/ 0 h 36"/>
                <a:gd name="T4" fmla="*/ 0 w 34"/>
                <a:gd name="T5" fmla="*/ 0 h 36"/>
                <a:gd name="T6" fmla="*/ 0 w 34"/>
                <a:gd name="T7" fmla="*/ 6041739 h 36"/>
                <a:gd name="T8" fmla="*/ 957381 w 34"/>
                <a:gd name="T9" fmla="*/ 6041739 h 36"/>
                <a:gd name="T10" fmla="*/ 957381 w 34"/>
                <a:gd name="T11" fmla="*/ 839472 h 36"/>
                <a:gd name="T12" fmla="*/ 2252661 w 34"/>
                <a:gd name="T13" fmla="*/ 6041739 h 36"/>
                <a:gd name="T14" fmla="*/ 3194320 w 34"/>
                <a:gd name="T15" fmla="*/ 6041739 h 36"/>
                <a:gd name="T16" fmla="*/ 4467195 w 34"/>
                <a:gd name="T17" fmla="*/ 839472 h 36"/>
                <a:gd name="T18" fmla="*/ 4467195 w 34"/>
                <a:gd name="T19" fmla="*/ 6041739 h 36"/>
                <a:gd name="T20" fmla="*/ 5409506 w 34"/>
                <a:gd name="T21" fmla="*/ 6041739 h 36"/>
                <a:gd name="T22" fmla="*/ 5409506 w 34"/>
                <a:gd name="T23" fmla="*/ 0 h 36"/>
                <a:gd name="T24" fmla="*/ 3660153 w 34"/>
                <a:gd name="T25" fmla="*/ 0 h 36"/>
                <a:gd name="T26" fmla="*/ 2705584 w 34"/>
                <a:gd name="T27" fmla="*/ 4324413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36">
                  <a:moveTo>
                    <a:pt x="17" y="2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20" y="36"/>
                  </a:cubicBezTo>
                  <a:cubicBezTo>
                    <a:pt x="20" y="36"/>
                    <a:pt x="28" y="5"/>
                    <a:pt x="28" y="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5" name="Freeform 28">
              <a:extLst>
                <a:ext uri="{FF2B5EF4-FFF2-40B4-BE49-F238E27FC236}">
                  <a16:creationId xmlns:a16="http://schemas.microsoft.com/office/drawing/2014/main" id="{CC7D0F68-17EE-4EB8-839D-EC74891D90C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093" y="2148"/>
              <a:ext cx="78" cy="85"/>
            </a:xfrm>
            <a:custGeom>
              <a:avLst/>
              <a:gdLst>
                <a:gd name="T0" fmla="*/ 26 w 78"/>
                <a:gd name="T1" fmla="*/ 50 h 85"/>
                <a:gd name="T2" fmla="*/ 38 w 78"/>
                <a:gd name="T3" fmla="*/ 14 h 85"/>
                <a:gd name="T4" fmla="*/ 38 w 78"/>
                <a:gd name="T5" fmla="*/ 14 h 85"/>
                <a:gd name="T6" fmla="*/ 50 w 78"/>
                <a:gd name="T7" fmla="*/ 50 h 85"/>
                <a:gd name="T8" fmla="*/ 26 w 78"/>
                <a:gd name="T9" fmla="*/ 50 h 85"/>
                <a:gd name="T10" fmla="*/ 29 w 78"/>
                <a:gd name="T11" fmla="*/ 0 h 85"/>
                <a:gd name="T12" fmla="*/ 0 w 78"/>
                <a:gd name="T13" fmla="*/ 85 h 85"/>
                <a:gd name="T14" fmla="*/ 14 w 78"/>
                <a:gd name="T15" fmla="*/ 85 h 85"/>
                <a:gd name="T16" fmla="*/ 21 w 78"/>
                <a:gd name="T17" fmla="*/ 62 h 85"/>
                <a:gd name="T18" fmla="*/ 55 w 78"/>
                <a:gd name="T19" fmla="*/ 62 h 85"/>
                <a:gd name="T20" fmla="*/ 62 w 78"/>
                <a:gd name="T21" fmla="*/ 85 h 85"/>
                <a:gd name="T22" fmla="*/ 78 w 78"/>
                <a:gd name="T23" fmla="*/ 85 h 85"/>
                <a:gd name="T24" fmla="*/ 47 w 78"/>
                <a:gd name="T25" fmla="*/ 0 h 85"/>
                <a:gd name="T26" fmla="*/ 29 w 78"/>
                <a:gd name="T27" fmla="*/ 0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85">
                  <a:moveTo>
                    <a:pt x="26" y="50"/>
                  </a:moveTo>
                  <a:lnTo>
                    <a:pt x="38" y="14"/>
                  </a:lnTo>
                  <a:lnTo>
                    <a:pt x="50" y="50"/>
                  </a:lnTo>
                  <a:lnTo>
                    <a:pt x="26" y="50"/>
                  </a:lnTo>
                  <a:close/>
                  <a:moveTo>
                    <a:pt x="29" y="0"/>
                  </a:moveTo>
                  <a:lnTo>
                    <a:pt x="0" y="85"/>
                  </a:lnTo>
                  <a:lnTo>
                    <a:pt x="14" y="85"/>
                  </a:lnTo>
                  <a:lnTo>
                    <a:pt x="21" y="62"/>
                  </a:lnTo>
                  <a:lnTo>
                    <a:pt x="55" y="62"/>
                  </a:lnTo>
                  <a:lnTo>
                    <a:pt x="62" y="85"/>
                  </a:lnTo>
                  <a:lnTo>
                    <a:pt x="78" y="85"/>
                  </a:lnTo>
                  <a:lnTo>
                    <a:pt x="4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6" name="Freeform 29">
              <a:extLst>
                <a:ext uri="{FF2B5EF4-FFF2-40B4-BE49-F238E27FC236}">
                  <a16:creationId xmlns:a16="http://schemas.microsoft.com/office/drawing/2014/main" id="{1F8B204A-56E5-4187-9C12-CC0B1B348E77}"/>
                </a:ext>
              </a:extLst>
            </p:cNvPr>
            <p:cNvSpPr>
              <a:spLocks/>
            </p:cNvSpPr>
            <p:nvPr/>
          </p:nvSpPr>
          <p:spPr bwMode="black">
            <a:xfrm>
              <a:off x="3176" y="2148"/>
              <a:ext cx="68" cy="85"/>
            </a:xfrm>
            <a:custGeom>
              <a:avLst/>
              <a:gdLst>
                <a:gd name="T0" fmla="*/ 3511919 w 29"/>
                <a:gd name="T1" fmla="*/ 4679928 h 36"/>
                <a:gd name="T2" fmla="*/ 1356316 w 29"/>
                <a:gd name="T3" fmla="*/ 0 h 36"/>
                <a:gd name="T4" fmla="*/ 0 w 29"/>
                <a:gd name="T5" fmla="*/ 0 h 36"/>
                <a:gd name="T6" fmla="*/ 0 w 29"/>
                <a:gd name="T7" fmla="*/ 6041739 h 36"/>
                <a:gd name="T8" fmla="*/ 908536 w 29"/>
                <a:gd name="T9" fmla="*/ 6041739 h 36"/>
                <a:gd name="T10" fmla="*/ 908536 w 29"/>
                <a:gd name="T11" fmla="*/ 1503062 h 36"/>
                <a:gd name="T12" fmla="*/ 3040393 w 29"/>
                <a:gd name="T13" fmla="*/ 6041739 h 36"/>
                <a:gd name="T14" fmla="*/ 4397494 w 29"/>
                <a:gd name="T15" fmla="*/ 6041739 h 36"/>
                <a:gd name="T16" fmla="*/ 4397494 w 29"/>
                <a:gd name="T17" fmla="*/ 0 h 36"/>
                <a:gd name="T18" fmla="*/ 3511919 w 29"/>
                <a:gd name="T19" fmla="*/ 0 h 36"/>
                <a:gd name="T20" fmla="*/ 3511919 w 29"/>
                <a:gd name="T21" fmla="*/ 4679928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36">
                  <a:moveTo>
                    <a:pt x="23" y="2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23" y="28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7" name="Freeform 30">
              <a:extLst>
                <a:ext uri="{FF2B5EF4-FFF2-40B4-BE49-F238E27FC236}">
                  <a16:creationId xmlns:a16="http://schemas.microsoft.com/office/drawing/2014/main" id="{3BABEC88-CE6F-4CFF-A8B0-759EBE6C49E8}"/>
                </a:ext>
              </a:extLst>
            </p:cNvPr>
            <p:cNvSpPr>
              <a:spLocks/>
            </p:cNvSpPr>
            <p:nvPr/>
          </p:nvSpPr>
          <p:spPr bwMode="black">
            <a:xfrm>
              <a:off x="3459" y="2148"/>
              <a:ext cx="50" cy="85"/>
            </a:xfrm>
            <a:custGeom>
              <a:avLst/>
              <a:gdLst>
                <a:gd name="T0" fmla="*/ 3946400 w 21"/>
                <a:gd name="T1" fmla="*/ 5163885 h 36"/>
                <a:gd name="T2" fmla="*/ 1101836 w 21"/>
                <a:gd name="T3" fmla="*/ 5163885 h 36"/>
                <a:gd name="T4" fmla="*/ 1101836 w 21"/>
                <a:gd name="T5" fmla="*/ 3548896 h 36"/>
                <a:gd name="T6" fmla="*/ 3149955 w 21"/>
                <a:gd name="T7" fmla="*/ 3548896 h 36"/>
                <a:gd name="T8" fmla="*/ 3149955 w 21"/>
                <a:gd name="T9" fmla="*/ 2493026 h 36"/>
                <a:gd name="T10" fmla="*/ 1101836 w 21"/>
                <a:gd name="T11" fmla="*/ 2493026 h 36"/>
                <a:gd name="T12" fmla="*/ 1101836 w 21"/>
                <a:gd name="T13" fmla="*/ 839472 h 36"/>
                <a:gd name="T14" fmla="*/ 3776848 w 21"/>
                <a:gd name="T15" fmla="*/ 839472 h 36"/>
                <a:gd name="T16" fmla="*/ 3776848 w 21"/>
                <a:gd name="T17" fmla="*/ 0 h 36"/>
                <a:gd name="T18" fmla="*/ 0 w 21"/>
                <a:gd name="T19" fmla="*/ 0 h 36"/>
                <a:gd name="T20" fmla="*/ 0 w 21"/>
                <a:gd name="T21" fmla="*/ 6041739 h 36"/>
                <a:gd name="T22" fmla="*/ 3946400 w 21"/>
                <a:gd name="T23" fmla="*/ 6041739 h 36"/>
                <a:gd name="T24" fmla="*/ 3946400 w 21"/>
                <a:gd name="T25" fmla="*/ 5163885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36">
                  <a:moveTo>
                    <a:pt x="21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8" name="Freeform 31">
              <a:extLst>
                <a:ext uri="{FF2B5EF4-FFF2-40B4-BE49-F238E27FC236}">
                  <a16:creationId xmlns:a16="http://schemas.microsoft.com/office/drawing/2014/main" id="{A11772CB-2A11-4364-B9D4-6282AC6B78D5}"/>
                </a:ext>
              </a:extLst>
            </p:cNvPr>
            <p:cNvSpPr>
              <a:spLocks/>
            </p:cNvSpPr>
            <p:nvPr/>
          </p:nvSpPr>
          <p:spPr bwMode="black">
            <a:xfrm>
              <a:off x="3258" y="2148"/>
              <a:ext cx="194" cy="85"/>
            </a:xfrm>
            <a:custGeom>
              <a:avLst/>
              <a:gdLst>
                <a:gd name="T0" fmla="*/ 8422330 w 82"/>
                <a:gd name="T1" fmla="*/ 0 h 36"/>
                <a:gd name="T2" fmla="*/ 8422330 w 82"/>
                <a:gd name="T3" fmla="*/ 0 h 36"/>
                <a:gd name="T4" fmla="*/ 8306541 w 82"/>
                <a:gd name="T5" fmla="*/ 0 h 36"/>
                <a:gd name="T6" fmla="*/ 8306541 w 82"/>
                <a:gd name="T7" fmla="*/ 4679928 h 36"/>
                <a:gd name="T8" fmla="*/ 5812753 w 82"/>
                <a:gd name="T9" fmla="*/ 0 h 36"/>
                <a:gd name="T10" fmla="*/ 4520922 w 82"/>
                <a:gd name="T11" fmla="*/ 0 h 36"/>
                <a:gd name="T12" fmla="*/ 4520922 w 82"/>
                <a:gd name="T13" fmla="*/ 5163885 h 36"/>
                <a:gd name="T14" fmla="*/ 1235972 w 82"/>
                <a:gd name="T15" fmla="*/ 5163885 h 36"/>
                <a:gd name="T16" fmla="*/ 1235972 w 82"/>
                <a:gd name="T17" fmla="*/ 3548896 h 36"/>
                <a:gd name="T18" fmla="*/ 3133157 w 82"/>
                <a:gd name="T19" fmla="*/ 3548896 h 36"/>
                <a:gd name="T20" fmla="*/ 3133157 w 82"/>
                <a:gd name="T21" fmla="*/ 2493026 h 36"/>
                <a:gd name="T22" fmla="*/ 1235972 w 82"/>
                <a:gd name="T23" fmla="*/ 2493026 h 36"/>
                <a:gd name="T24" fmla="*/ 1235972 w 82"/>
                <a:gd name="T25" fmla="*/ 839472 h 36"/>
                <a:gd name="T26" fmla="*/ 3418597 w 82"/>
                <a:gd name="T27" fmla="*/ 839472 h 36"/>
                <a:gd name="T28" fmla="*/ 3418597 w 82"/>
                <a:gd name="T29" fmla="*/ 0 h 36"/>
                <a:gd name="T30" fmla="*/ 0 w 82"/>
                <a:gd name="T31" fmla="*/ 0 h 36"/>
                <a:gd name="T32" fmla="*/ 0 w 82"/>
                <a:gd name="T33" fmla="*/ 6041739 h 36"/>
                <a:gd name="T34" fmla="*/ 5317937 w 82"/>
                <a:gd name="T35" fmla="*/ 6041739 h 36"/>
                <a:gd name="T36" fmla="*/ 5317937 w 82"/>
                <a:gd name="T37" fmla="*/ 6041739 h 36"/>
                <a:gd name="T38" fmla="*/ 5317937 w 82"/>
                <a:gd name="T39" fmla="*/ 1503062 h 36"/>
                <a:gd name="T40" fmla="*/ 7927796 w 82"/>
                <a:gd name="T41" fmla="*/ 6041739 h 36"/>
                <a:gd name="T42" fmla="*/ 9316824 w 82"/>
                <a:gd name="T43" fmla="*/ 6041739 h 36"/>
                <a:gd name="T44" fmla="*/ 9316824 w 82"/>
                <a:gd name="T45" fmla="*/ 839472 h 36"/>
                <a:gd name="T46" fmla="*/ 11190374 w 82"/>
                <a:gd name="T47" fmla="*/ 839472 h 36"/>
                <a:gd name="T48" fmla="*/ 11190374 w 82"/>
                <a:gd name="T49" fmla="*/ 6041739 h 36"/>
                <a:gd name="T50" fmla="*/ 12207235 w 82"/>
                <a:gd name="T51" fmla="*/ 6041739 h 36"/>
                <a:gd name="T52" fmla="*/ 12207235 w 82"/>
                <a:gd name="T53" fmla="*/ 839472 h 36"/>
                <a:gd name="T54" fmla="*/ 14114446 w 82"/>
                <a:gd name="T55" fmla="*/ 839472 h 36"/>
                <a:gd name="T56" fmla="*/ 14114446 w 82"/>
                <a:gd name="T57" fmla="*/ 0 h 36"/>
                <a:gd name="T58" fmla="*/ 8422330 w 82"/>
                <a:gd name="T59" fmla="*/ 0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" h="36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8" y="5"/>
                    <a:pt x="62" y="5"/>
                    <a:pt x="65" y="5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9" name="Freeform 32">
              <a:extLst>
                <a:ext uri="{FF2B5EF4-FFF2-40B4-BE49-F238E27FC236}">
                  <a16:creationId xmlns:a16="http://schemas.microsoft.com/office/drawing/2014/main" id="{372744FB-0932-40E3-89CC-8D935F74E1E4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874" y="2148"/>
              <a:ext cx="121" cy="85"/>
            </a:xfrm>
            <a:custGeom>
              <a:avLst/>
              <a:gdLst>
                <a:gd name="T0" fmla="*/ 5459707 w 51"/>
                <a:gd name="T1" fmla="*/ 2493026 h 36"/>
                <a:gd name="T2" fmla="*/ 5459707 w 51"/>
                <a:gd name="T3" fmla="*/ 2493026 h 36"/>
                <a:gd name="T4" fmla="*/ 5459707 w 51"/>
                <a:gd name="T5" fmla="*/ 839472 h 36"/>
                <a:gd name="T6" fmla="*/ 6355043 w 51"/>
                <a:gd name="T7" fmla="*/ 839472 h 36"/>
                <a:gd name="T8" fmla="*/ 7594069 w 51"/>
                <a:gd name="T9" fmla="*/ 1717326 h 36"/>
                <a:gd name="T10" fmla="*/ 6355043 w 51"/>
                <a:gd name="T11" fmla="*/ 2493026 h 36"/>
                <a:gd name="T12" fmla="*/ 5459707 w 51"/>
                <a:gd name="T13" fmla="*/ 2493026 h 36"/>
                <a:gd name="T14" fmla="*/ 8098876 w 51"/>
                <a:gd name="T15" fmla="*/ 3062925 h 36"/>
                <a:gd name="T16" fmla="*/ 8625333 w 51"/>
                <a:gd name="T17" fmla="*/ 1717326 h 36"/>
                <a:gd name="T18" fmla="*/ 8098876 w 51"/>
                <a:gd name="T19" fmla="*/ 506123 h 36"/>
                <a:gd name="T20" fmla="*/ 6209511 w 51"/>
                <a:gd name="T21" fmla="*/ 0 h 36"/>
                <a:gd name="T22" fmla="*/ 4473769 w 51"/>
                <a:gd name="T23" fmla="*/ 0 h 36"/>
                <a:gd name="T24" fmla="*/ 4473769 w 51"/>
                <a:gd name="T25" fmla="*/ 2493026 h 36"/>
                <a:gd name="T26" fmla="*/ 4473769 w 51"/>
                <a:gd name="T27" fmla="*/ 2493026 h 36"/>
                <a:gd name="T28" fmla="*/ 4473769 w 51"/>
                <a:gd name="T29" fmla="*/ 5163885 h 36"/>
                <a:gd name="T30" fmla="*/ 1171826 w 51"/>
                <a:gd name="T31" fmla="*/ 5163885 h 36"/>
                <a:gd name="T32" fmla="*/ 1171826 w 51"/>
                <a:gd name="T33" fmla="*/ 3548896 h 36"/>
                <a:gd name="T34" fmla="*/ 3070102 w 51"/>
                <a:gd name="T35" fmla="*/ 3548896 h 36"/>
                <a:gd name="T36" fmla="*/ 3070102 w 51"/>
                <a:gd name="T37" fmla="*/ 2493026 h 36"/>
                <a:gd name="T38" fmla="*/ 1171826 w 51"/>
                <a:gd name="T39" fmla="*/ 2493026 h 36"/>
                <a:gd name="T40" fmla="*/ 1171826 w 51"/>
                <a:gd name="T41" fmla="*/ 839472 h 36"/>
                <a:gd name="T42" fmla="*/ 3441627 w 51"/>
                <a:gd name="T43" fmla="*/ 839472 h 36"/>
                <a:gd name="T44" fmla="*/ 3441627 w 51"/>
                <a:gd name="T45" fmla="*/ 0 h 36"/>
                <a:gd name="T46" fmla="*/ 0 w 51"/>
                <a:gd name="T47" fmla="*/ 0 h 36"/>
                <a:gd name="T48" fmla="*/ 0 w 51"/>
                <a:gd name="T49" fmla="*/ 6041739 h 36"/>
                <a:gd name="T50" fmla="*/ 5459707 w 51"/>
                <a:gd name="T51" fmla="*/ 6041739 h 36"/>
                <a:gd name="T52" fmla="*/ 5459707 w 51"/>
                <a:gd name="T53" fmla="*/ 3548896 h 36"/>
                <a:gd name="T54" fmla="*/ 5985680 w 51"/>
                <a:gd name="T55" fmla="*/ 3548896 h 36"/>
                <a:gd name="T56" fmla="*/ 7594069 w 51"/>
                <a:gd name="T57" fmla="*/ 6041739 h 36"/>
                <a:gd name="T58" fmla="*/ 8753567 w 51"/>
                <a:gd name="T59" fmla="*/ 6041739 h 36"/>
                <a:gd name="T60" fmla="*/ 7224734 w 51"/>
                <a:gd name="T61" fmla="*/ 3334420 h 36"/>
                <a:gd name="T62" fmla="*/ 8098876 w 51"/>
                <a:gd name="T63" fmla="*/ 3062925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4" y="7"/>
                    <a:pt x="44" y="10"/>
                  </a:cubicBezTo>
                  <a:cubicBezTo>
                    <a:pt x="44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7" y="18"/>
                  </a:moveTo>
                  <a:cubicBezTo>
                    <a:pt x="49" y="16"/>
                    <a:pt x="50" y="14"/>
                    <a:pt x="50" y="10"/>
                  </a:cubicBezTo>
                  <a:cubicBezTo>
                    <a:pt x="50" y="7"/>
                    <a:pt x="49" y="4"/>
                    <a:pt x="47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20"/>
                    <a:pt x="45" y="19"/>
                    <a:pt x="47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0" name="Freeform 33">
              <a:extLst>
                <a:ext uri="{FF2B5EF4-FFF2-40B4-BE49-F238E27FC236}">
                  <a16:creationId xmlns:a16="http://schemas.microsoft.com/office/drawing/2014/main" id="{75D20ABF-6F2A-44FD-BA4A-4352DEBDBB8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642" y="2148"/>
              <a:ext cx="121" cy="85"/>
            </a:xfrm>
            <a:custGeom>
              <a:avLst/>
              <a:gdLst>
                <a:gd name="T0" fmla="*/ 5723639 w 51"/>
                <a:gd name="T1" fmla="*/ 2493026 h 36"/>
                <a:gd name="T2" fmla="*/ 5723639 w 51"/>
                <a:gd name="T3" fmla="*/ 2493026 h 36"/>
                <a:gd name="T4" fmla="*/ 5723639 w 51"/>
                <a:gd name="T5" fmla="*/ 839472 h 36"/>
                <a:gd name="T6" fmla="*/ 6650414 w 51"/>
                <a:gd name="T7" fmla="*/ 839472 h 36"/>
                <a:gd name="T8" fmla="*/ 7696478 w 51"/>
                <a:gd name="T9" fmla="*/ 1717326 h 36"/>
                <a:gd name="T10" fmla="*/ 6650414 w 51"/>
                <a:gd name="T11" fmla="*/ 2493026 h 36"/>
                <a:gd name="T12" fmla="*/ 5723639 w 51"/>
                <a:gd name="T13" fmla="*/ 2493026 h 36"/>
                <a:gd name="T14" fmla="*/ 8234778 w 51"/>
                <a:gd name="T15" fmla="*/ 3062925 h 36"/>
                <a:gd name="T16" fmla="*/ 8968494 w 51"/>
                <a:gd name="T17" fmla="*/ 1717326 h 36"/>
                <a:gd name="T18" fmla="*/ 8234778 w 51"/>
                <a:gd name="T19" fmla="*/ 506123 h 36"/>
                <a:gd name="T20" fmla="*/ 6419451 w 51"/>
                <a:gd name="T21" fmla="*/ 0 h 36"/>
                <a:gd name="T22" fmla="*/ 4454670 w 51"/>
                <a:gd name="T23" fmla="*/ 0 h 36"/>
                <a:gd name="T24" fmla="*/ 4454670 w 51"/>
                <a:gd name="T25" fmla="*/ 2493026 h 36"/>
                <a:gd name="T26" fmla="*/ 4454670 w 51"/>
                <a:gd name="T27" fmla="*/ 2493026 h 36"/>
                <a:gd name="T28" fmla="*/ 4454670 w 51"/>
                <a:gd name="T29" fmla="*/ 5163885 h 36"/>
                <a:gd name="T30" fmla="*/ 1046064 w 51"/>
                <a:gd name="T31" fmla="*/ 5163885 h 36"/>
                <a:gd name="T32" fmla="*/ 1046064 w 51"/>
                <a:gd name="T33" fmla="*/ 3548896 h 36"/>
                <a:gd name="T34" fmla="*/ 3017989 w 51"/>
                <a:gd name="T35" fmla="*/ 3548896 h 36"/>
                <a:gd name="T36" fmla="*/ 3017989 w 51"/>
                <a:gd name="T37" fmla="*/ 2493026 h 36"/>
                <a:gd name="T38" fmla="*/ 1046064 w 51"/>
                <a:gd name="T39" fmla="*/ 2493026 h 36"/>
                <a:gd name="T40" fmla="*/ 1046064 w 51"/>
                <a:gd name="T41" fmla="*/ 839472 h 36"/>
                <a:gd name="T42" fmla="*/ 3565851 w 51"/>
                <a:gd name="T43" fmla="*/ 839472 h 36"/>
                <a:gd name="T44" fmla="*/ 3565851 w 51"/>
                <a:gd name="T45" fmla="*/ 0 h 36"/>
                <a:gd name="T46" fmla="*/ 0 w 51"/>
                <a:gd name="T47" fmla="*/ 0 h 36"/>
                <a:gd name="T48" fmla="*/ 0 w 51"/>
                <a:gd name="T49" fmla="*/ 6041739 h 36"/>
                <a:gd name="T50" fmla="*/ 5723639 w 51"/>
                <a:gd name="T51" fmla="*/ 6041739 h 36"/>
                <a:gd name="T52" fmla="*/ 5723639 w 51"/>
                <a:gd name="T53" fmla="*/ 3548896 h 36"/>
                <a:gd name="T54" fmla="*/ 6261968 w 51"/>
                <a:gd name="T55" fmla="*/ 3548896 h 36"/>
                <a:gd name="T56" fmla="*/ 7855923 w 51"/>
                <a:gd name="T57" fmla="*/ 6041739 h 36"/>
                <a:gd name="T58" fmla="*/ 9132240 w 51"/>
                <a:gd name="T59" fmla="*/ 6041739 h 36"/>
                <a:gd name="T60" fmla="*/ 7316915 w 51"/>
                <a:gd name="T61" fmla="*/ 3334420 h 36"/>
                <a:gd name="T62" fmla="*/ 8234778 w 51"/>
                <a:gd name="T63" fmla="*/ 3062925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3" y="7"/>
                    <a:pt x="43" y="10"/>
                  </a:cubicBezTo>
                  <a:cubicBezTo>
                    <a:pt x="43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6" y="18"/>
                  </a:moveTo>
                  <a:cubicBezTo>
                    <a:pt x="48" y="16"/>
                    <a:pt x="50" y="14"/>
                    <a:pt x="50" y="10"/>
                  </a:cubicBezTo>
                  <a:cubicBezTo>
                    <a:pt x="50" y="7"/>
                    <a:pt x="48" y="4"/>
                    <a:pt x="46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5" y="19"/>
                    <a:pt x="46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1" name="Freeform 34">
              <a:extLst>
                <a:ext uri="{FF2B5EF4-FFF2-40B4-BE49-F238E27FC236}">
                  <a16:creationId xmlns:a16="http://schemas.microsoft.com/office/drawing/2014/main" id="{A873D1EA-E184-4669-8A2A-96087B65ADC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807" y="2148"/>
              <a:ext cx="59" cy="85"/>
            </a:xfrm>
            <a:custGeom>
              <a:avLst/>
              <a:gdLst>
                <a:gd name="T0" fmla="*/ 1970602 w 25"/>
                <a:gd name="T1" fmla="*/ 2709425 h 36"/>
                <a:gd name="T2" fmla="*/ 1190224 w 25"/>
                <a:gd name="T3" fmla="*/ 2709425 h 36"/>
                <a:gd name="T4" fmla="*/ 1190224 w 25"/>
                <a:gd name="T5" fmla="*/ 839472 h 36"/>
                <a:gd name="T6" fmla="*/ 1970602 w 25"/>
                <a:gd name="T7" fmla="*/ 839472 h 36"/>
                <a:gd name="T8" fmla="*/ 2959072 w 25"/>
                <a:gd name="T9" fmla="*/ 1831516 h 36"/>
                <a:gd name="T10" fmla="*/ 1970602 w 25"/>
                <a:gd name="T11" fmla="*/ 2709425 h 36"/>
                <a:gd name="T12" fmla="*/ 3515237 w 25"/>
                <a:gd name="T13" fmla="*/ 506123 h 36"/>
                <a:gd name="T14" fmla="*/ 1821332 w 25"/>
                <a:gd name="T15" fmla="*/ 0 h 36"/>
                <a:gd name="T16" fmla="*/ 0 w 25"/>
                <a:gd name="T17" fmla="*/ 0 h 36"/>
                <a:gd name="T18" fmla="*/ 0 w 25"/>
                <a:gd name="T19" fmla="*/ 3548896 h 36"/>
                <a:gd name="T20" fmla="*/ 0 w 25"/>
                <a:gd name="T21" fmla="*/ 6041739 h 36"/>
                <a:gd name="T22" fmla="*/ 1190224 w 25"/>
                <a:gd name="T23" fmla="*/ 6041739 h 36"/>
                <a:gd name="T24" fmla="*/ 1190224 w 25"/>
                <a:gd name="T25" fmla="*/ 3548896 h 36"/>
                <a:gd name="T26" fmla="*/ 1821332 w 25"/>
                <a:gd name="T27" fmla="*/ 3548896 h 36"/>
                <a:gd name="T28" fmla="*/ 3515237 w 25"/>
                <a:gd name="T29" fmla="*/ 3062925 h 36"/>
                <a:gd name="T30" fmla="*/ 4149078 w 25"/>
                <a:gd name="T31" fmla="*/ 1831516 h 36"/>
                <a:gd name="T32" fmla="*/ 3515237 w 25"/>
                <a:gd name="T33" fmla="*/ 506123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6">
                  <a:moveTo>
                    <a:pt x="12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7" y="5"/>
                    <a:pt x="18" y="7"/>
                    <a:pt x="18" y="11"/>
                  </a:cubicBezTo>
                  <a:cubicBezTo>
                    <a:pt x="18" y="14"/>
                    <a:pt x="16" y="16"/>
                    <a:pt x="12" y="16"/>
                  </a:cubicBezTo>
                  <a:close/>
                  <a:moveTo>
                    <a:pt x="21" y="3"/>
                  </a:moveTo>
                  <a:cubicBezTo>
                    <a:pt x="19" y="1"/>
                    <a:pt x="16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6" y="21"/>
                    <a:pt x="19" y="20"/>
                    <a:pt x="21" y="18"/>
                  </a:cubicBezTo>
                  <a:cubicBezTo>
                    <a:pt x="23" y="17"/>
                    <a:pt x="25" y="14"/>
                    <a:pt x="25" y="11"/>
                  </a:cubicBezTo>
                  <a:cubicBezTo>
                    <a:pt x="25" y="7"/>
                    <a:pt x="23" y="4"/>
                    <a:pt x="21" y="3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2" name="Freeform 35">
              <a:extLst>
                <a:ext uri="{FF2B5EF4-FFF2-40B4-BE49-F238E27FC236}">
                  <a16:creationId xmlns:a16="http://schemas.microsoft.com/office/drawing/2014/main" id="{71B23F97-F12C-4D1C-9526-A0E39BAA4516}"/>
                </a:ext>
              </a:extLst>
            </p:cNvPr>
            <p:cNvSpPr>
              <a:spLocks/>
            </p:cNvSpPr>
            <p:nvPr/>
          </p:nvSpPr>
          <p:spPr bwMode="black">
            <a:xfrm>
              <a:off x="2578" y="2147"/>
              <a:ext cx="56" cy="86"/>
            </a:xfrm>
            <a:custGeom>
              <a:avLst/>
              <a:gdLst>
                <a:gd name="T0" fmla="*/ 3250391 w 23"/>
                <a:gd name="T1" fmla="*/ 2287342 h 37"/>
                <a:gd name="T2" fmla="*/ 1359970 w 23"/>
                <a:gd name="T3" fmla="*/ 1442938 h 37"/>
                <a:gd name="T4" fmla="*/ 3042904 w 23"/>
                <a:gd name="T5" fmla="*/ 720589 h 37"/>
                <a:gd name="T6" fmla="*/ 4931494 w 23"/>
                <a:gd name="T7" fmla="*/ 971944 h 37"/>
                <a:gd name="T8" fmla="*/ 4931494 w 23"/>
                <a:gd name="T9" fmla="*/ 306695 h 37"/>
                <a:gd name="T10" fmla="*/ 3042904 w 23"/>
                <a:gd name="T11" fmla="*/ 0 h 37"/>
                <a:gd name="T12" fmla="*/ 0 w 23"/>
                <a:gd name="T13" fmla="*/ 1563917 h 37"/>
                <a:gd name="T14" fmla="*/ 2336878 w 23"/>
                <a:gd name="T15" fmla="*/ 2955899 h 37"/>
                <a:gd name="T16" fmla="*/ 4026032 w 23"/>
                <a:gd name="T17" fmla="*/ 3807973 h 37"/>
                <a:gd name="T18" fmla="*/ 2336878 w 23"/>
                <a:gd name="T19" fmla="*/ 4530322 h 37"/>
                <a:gd name="T20" fmla="*/ 0 w 23"/>
                <a:gd name="T21" fmla="*/ 4302812 h 37"/>
                <a:gd name="T22" fmla="*/ 0 w 23"/>
                <a:gd name="T23" fmla="*/ 4971565 h 37"/>
                <a:gd name="T24" fmla="*/ 2186291 w 23"/>
                <a:gd name="T25" fmla="*/ 5274731 h 37"/>
                <a:gd name="T26" fmla="*/ 5436680 w 23"/>
                <a:gd name="T27" fmla="*/ 3807973 h 37"/>
                <a:gd name="T28" fmla="*/ 3250391 w 23"/>
                <a:gd name="T29" fmla="*/ 2287342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37">
                  <a:moveTo>
                    <a:pt x="14" y="16"/>
                  </a:moveTo>
                  <a:cubicBezTo>
                    <a:pt x="9" y="14"/>
                    <a:pt x="6" y="13"/>
                    <a:pt x="6" y="10"/>
                  </a:cubicBezTo>
                  <a:cubicBezTo>
                    <a:pt x="6" y="8"/>
                    <a:pt x="9" y="5"/>
                    <a:pt x="13" y="5"/>
                  </a:cubicBezTo>
                  <a:cubicBezTo>
                    <a:pt x="16" y="5"/>
                    <a:pt x="19" y="6"/>
                    <a:pt x="21" y="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4" y="19"/>
                    <a:pt x="10" y="21"/>
                  </a:cubicBezTo>
                  <a:cubicBezTo>
                    <a:pt x="15" y="23"/>
                    <a:pt x="17" y="24"/>
                    <a:pt x="17" y="27"/>
                  </a:cubicBezTo>
                  <a:cubicBezTo>
                    <a:pt x="17" y="30"/>
                    <a:pt x="14" y="32"/>
                    <a:pt x="10" y="32"/>
                  </a:cubicBezTo>
                  <a:cubicBezTo>
                    <a:pt x="6" y="32"/>
                    <a:pt x="2" y="31"/>
                    <a:pt x="0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6" y="37"/>
                    <a:pt x="9" y="37"/>
                  </a:cubicBezTo>
                  <a:cubicBezTo>
                    <a:pt x="19" y="37"/>
                    <a:pt x="23" y="32"/>
                    <a:pt x="23" y="27"/>
                  </a:cubicBezTo>
                  <a:cubicBezTo>
                    <a:pt x="23" y="21"/>
                    <a:pt x="20" y="18"/>
                    <a:pt x="14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3" name="Freeform 36">
              <a:extLst>
                <a:ext uri="{FF2B5EF4-FFF2-40B4-BE49-F238E27FC236}">
                  <a16:creationId xmlns:a16="http://schemas.microsoft.com/office/drawing/2014/main" id="{286CEF4E-99C8-45EF-806C-A3707899668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518" y="2200"/>
              <a:ext cx="36" cy="36"/>
            </a:xfrm>
            <a:custGeom>
              <a:avLst/>
              <a:gdLst>
                <a:gd name="T0" fmla="*/ 1249402 w 15"/>
                <a:gd name="T1" fmla="*/ 1490602 h 15"/>
                <a:gd name="T2" fmla="*/ 1249402 w 15"/>
                <a:gd name="T3" fmla="*/ 1064436 h 15"/>
                <a:gd name="T4" fmla="*/ 1675399 w 15"/>
                <a:gd name="T5" fmla="*/ 1064436 h 15"/>
                <a:gd name="T6" fmla="*/ 2118914 w 15"/>
                <a:gd name="T7" fmla="*/ 1249402 h 15"/>
                <a:gd name="T8" fmla="*/ 1675399 w 15"/>
                <a:gd name="T9" fmla="*/ 1490602 h 15"/>
                <a:gd name="T10" fmla="*/ 1249402 w 15"/>
                <a:gd name="T11" fmla="*/ 1490602 h 15"/>
                <a:gd name="T12" fmla="*/ 1249402 w 15"/>
                <a:gd name="T13" fmla="*/ 1675399 h 15"/>
                <a:gd name="T14" fmla="*/ 1675399 w 15"/>
                <a:gd name="T15" fmla="*/ 1675399 h 15"/>
                <a:gd name="T16" fmla="*/ 2118914 w 15"/>
                <a:gd name="T17" fmla="*/ 2554646 h 15"/>
                <a:gd name="T18" fmla="*/ 2269913 w 15"/>
                <a:gd name="T19" fmla="*/ 2554646 h 15"/>
                <a:gd name="T20" fmla="*/ 1934117 w 15"/>
                <a:gd name="T21" fmla="*/ 1675399 h 15"/>
                <a:gd name="T22" fmla="*/ 2269913 w 15"/>
                <a:gd name="T23" fmla="*/ 1249402 h 15"/>
                <a:gd name="T24" fmla="*/ 1675399 w 15"/>
                <a:gd name="T25" fmla="*/ 882881 h 15"/>
                <a:gd name="T26" fmla="*/ 1064436 w 15"/>
                <a:gd name="T27" fmla="*/ 882881 h 15"/>
                <a:gd name="T28" fmla="*/ 1064436 w 15"/>
                <a:gd name="T29" fmla="*/ 2554646 h 15"/>
                <a:gd name="T30" fmla="*/ 1249402 w 15"/>
                <a:gd name="T31" fmla="*/ 2554646 h 15"/>
                <a:gd name="T32" fmla="*/ 1249402 w 15"/>
                <a:gd name="T33" fmla="*/ 1675399 h 15"/>
                <a:gd name="T34" fmla="*/ 1675399 w 15"/>
                <a:gd name="T35" fmla="*/ 3132559 h 15"/>
                <a:gd name="T36" fmla="*/ 3132559 w 15"/>
                <a:gd name="T37" fmla="*/ 1675399 h 15"/>
                <a:gd name="T38" fmla="*/ 1675399 w 15"/>
                <a:gd name="T39" fmla="*/ 0 h 15"/>
                <a:gd name="T40" fmla="*/ 0 w 15"/>
                <a:gd name="T41" fmla="*/ 1675399 h 15"/>
                <a:gd name="T42" fmla="*/ 1675399 w 15"/>
                <a:gd name="T43" fmla="*/ 3132559 h 15"/>
                <a:gd name="T44" fmla="*/ 443515 w 15"/>
                <a:gd name="T45" fmla="*/ 1675399 h 15"/>
                <a:gd name="T46" fmla="*/ 1675399 w 15"/>
                <a:gd name="T47" fmla="*/ 443515 h 15"/>
                <a:gd name="T48" fmla="*/ 2998565 w 15"/>
                <a:gd name="T49" fmla="*/ 1675399 h 15"/>
                <a:gd name="T50" fmla="*/ 1675399 w 15"/>
                <a:gd name="T51" fmla="*/ 2998565 h 15"/>
                <a:gd name="T52" fmla="*/ 443515 w 15"/>
                <a:gd name="T53" fmla="*/ 1675399 h 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" h="15">
                  <a:moveTo>
                    <a:pt x="6" y="7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10" y="5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lnTo>
                    <a:pt x="6" y="7"/>
                  </a:lnTo>
                  <a:close/>
                  <a:moveTo>
                    <a:pt x="6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4"/>
                    <a:pt x="10" y="4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lnTo>
                    <a:pt x="6" y="8"/>
                  </a:lnTo>
                  <a:close/>
                  <a:moveTo>
                    <a:pt x="8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lose/>
                  <a:moveTo>
                    <a:pt x="2" y="8"/>
                  </a:moveTo>
                  <a:cubicBezTo>
                    <a:pt x="2" y="4"/>
                    <a:pt x="4" y="2"/>
                    <a:pt x="8" y="2"/>
                  </a:cubicBezTo>
                  <a:cubicBezTo>
                    <a:pt x="11" y="2"/>
                    <a:pt x="14" y="4"/>
                    <a:pt x="14" y="8"/>
                  </a:cubicBezTo>
                  <a:cubicBezTo>
                    <a:pt x="14" y="11"/>
                    <a:pt x="11" y="14"/>
                    <a:pt x="8" y="14"/>
                  </a:cubicBezTo>
                  <a:cubicBezTo>
                    <a:pt x="4" y="14"/>
                    <a:pt x="2" y="11"/>
                    <a:pt x="2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9" name="TextBox 41">
            <a:extLst>
              <a:ext uri="{FF2B5EF4-FFF2-40B4-BE49-F238E27FC236}">
                <a16:creationId xmlns:a16="http://schemas.microsoft.com/office/drawing/2014/main" id="{352D4B9C-C4BA-43FB-A6D7-61F14004C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6457950"/>
            <a:ext cx="342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9482B59-9D02-463E-9F86-DC771FA4C3ED}" type="slidenum">
              <a:rPr lang="en-US" altLang="en-US" sz="800">
                <a:solidFill>
                  <a:srgbClr val="646464"/>
                </a:solidFill>
                <a:latin typeface="Arial" panose="020B0604020202020204" pitchFamily="34" charset="0"/>
              </a:rPr>
              <a:pPr algn="r"/>
              <a:t>‹#›</a:t>
            </a:fld>
            <a:endParaRPr lang="en-US" altLang="en-US" sz="800">
              <a:solidFill>
                <a:srgbClr val="646464"/>
              </a:solidFill>
              <a:latin typeface="Arial" panose="020B0604020202020204" pitchFamily="34" charset="0"/>
            </a:endParaRPr>
          </a:p>
        </p:txBody>
      </p:sp>
      <p:sp>
        <p:nvSpPr>
          <p:cNvPr id="6150" name="TextBox 42">
            <a:extLst>
              <a:ext uri="{FF2B5EF4-FFF2-40B4-BE49-F238E27FC236}">
                <a16:creationId xmlns:a16="http://schemas.microsoft.com/office/drawing/2014/main" id="{29AC46E9-20C2-42DB-848B-8580F0398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6461125"/>
            <a:ext cx="4394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E7746A93-5CD4-468E-B2D3-0AD67368C0ED}" type="datetime4">
              <a:rPr lang="en-US" altLang="en-US" sz="800" smtClean="0">
                <a:solidFill>
                  <a:srgbClr val="A8A098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August 31, 2020</a:t>
            </a:fld>
            <a:r>
              <a:rPr lang="en-US" altLang="en-US" sz="800">
                <a:solidFill>
                  <a:srgbClr val="A8A098"/>
                </a:solidFill>
                <a:latin typeface="Arial" panose="020B0604020202020204" pitchFamily="34" charset="0"/>
              </a:rPr>
              <a:t>  |   ©2016 Kaiser Foundation Health Plan, Inc. </a:t>
            </a:r>
          </a:p>
        </p:txBody>
      </p:sp>
      <p:grpSp>
        <p:nvGrpSpPr>
          <p:cNvPr id="6151" name="Group 5">
            <a:extLst>
              <a:ext uri="{FF2B5EF4-FFF2-40B4-BE49-F238E27FC236}">
                <a16:creationId xmlns:a16="http://schemas.microsoft.com/office/drawing/2014/main" id="{C1389CDC-3E73-4C45-861D-6E1F21BB01C4}"/>
              </a:ext>
            </a:extLst>
          </p:cNvPr>
          <p:cNvGrpSpPr>
            <a:grpSpLocks/>
          </p:cNvGrpSpPr>
          <p:nvPr/>
        </p:nvGrpSpPr>
        <p:grpSpPr bwMode="auto">
          <a:xfrm>
            <a:off x="6669088" y="6400800"/>
            <a:ext cx="1989137" cy="223838"/>
            <a:chOff x="2205" y="2084"/>
            <a:chExt cx="1349" cy="152"/>
          </a:xfrm>
        </p:grpSpPr>
        <p:sp>
          <p:nvSpPr>
            <p:cNvPr id="6152" name="Freeform 6">
              <a:extLst>
                <a:ext uri="{FF2B5EF4-FFF2-40B4-BE49-F238E27FC236}">
                  <a16:creationId xmlns:a16="http://schemas.microsoft.com/office/drawing/2014/main" id="{A5962420-5F9C-4499-A3CA-5586C889E9F5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95" y="2127"/>
              <a:ext cx="20" cy="71"/>
            </a:xfrm>
            <a:custGeom>
              <a:avLst/>
              <a:gdLst>
                <a:gd name="T0" fmla="*/ 351387 w 9"/>
                <a:gd name="T1" fmla="*/ 153410 h 30"/>
                <a:gd name="T2" fmla="*/ 200998 w 9"/>
                <a:gd name="T3" fmla="*/ 0 h 30"/>
                <a:gd name="T4" fmla="*/ 0 w 9"/>
                <a:gd name="T5" fmla="*/ 5191631 h 30"/>
                <a:gd name="T6" fmla="*/ 739664 w 9"/>
                <a:gd name="T7" fmla="*/ 1537533 h 30"/>
                <a:gd name="T8" fmla="*/ 351387 w 9"/>
                <a:gd name="T9" fmla="*/ 15341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6"/>
                    <a:pt x="7" y="3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Freeform 7">
              <a:extLst>
                <a:ext uri="{FF2B5EF4-FFF2-40B4-BE49-F238E27FC236}">
                  <a16:creationId xmlns:a16="http://schemas.microsoft.com/office/drawing/2014/main" id="{3DE663A4-EB62-40ED-8323-2475C4A35664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76" y="2122"/>
              <a:ext cx="20" cy="77"/>
            </a:xfrm>
            <a:custGeom>
              <a:avLst/>
              <a:gdLst>
                <a:gd name="T0" fmla="*/ 0 w 9"/>
                <a:gd name="T1" fmla="*/ 186330 h 32"/>
                <a:gd name="T2" fmla="*/ 351387 w 9"/>
                <a:gd name="T3" fmla="*/ 6557770 h 32"/>
                <a:gd name="T4" fmla="*/ 820849 w 9"/>
                <a:gd name="T5" fmla="*/ 186330 h 32"/>
                <a:gd name="T6" fmla="*/ 0 w 9"/>
                <a:gd name="T7" fmla="*/ 18633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32">
                  <a:moveTo>
                    <a:pt x="0" y="1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Freeform 8">
              <a:extLst>
                <a:ext uri="{FF2B5EF4-FFF2-40B4-BE49-F238E27FC236}">
                  <a16:creationId xmlns:a16="http://schemas.microsoft.com/office/drawing/2014/main" id="{B5B9190F-FC08-4EA5-9BD8-206779E40BBA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57" y="2127"/>
              <a:ext cx="22" cy="71"/>
            </a:xfrm>
            <a:custGeom>
              <a:avLst/>
              <a:gdLst>
                <a:gd name="T0" fmla="*/ 828632 w 9"/>
                <a:gd name="T1" fmla="*/ 153410 h 30"/>
                <a:gd name="T2" fmla="*/ 202908 w 9"/>
                <a:gd name="T3" fmla="*/ 1537533 h 30"/>
                <a:gd name="T4" fmla="*/ 1935276 w 9"/>
                <a:gd name="T5" fmla="*/ 5191631 h 30"/>
                <a:gd name="T6" fmla="*/ 1460778 w 9"/>
                <a:gd name="T7" fmla="*/ 0 h 30"/>
                <a:gd name="T8" fmla="*/ 828632 w 9"/>
                <a:gd name="T9" fmla="*/ 15341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2" y="3"/>
                    <a:pt x="0" y="6"/>
                    <a:pt x="1" y="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Freeform 9">
              <a:extLst>
                <a:ext uri="{FF2B5EF4-FFF2-40B4-BE49-F238E27FC236}">
                  <a16:creationId xmlns:a16="http://schemas.microsoft.com/office/drawing/2014/main" id="{D8F3C0C6-1AFC-4DEC-BE66-5B461A34E27F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31" y="2136"/>
              <a:ext cx="37" cy="65"/>
            </a:xfrm>
            <a:custGeom>
              <a:avLst/>
              <a:gdLst>
                <a:gd name="T0" fmla="*/ 0 w 15"/>
                <a:gd name="T1" fmla="*/ 0 h 27"/>
                <a:gd name="T2" fmla="*/ 4008730 w 15"/>
                <a:gd name="T3" fmla="*/ 5492026 h 27"/>
                <a:gd name="T4" fmla="*/ 2475231 w 15"/>
                <a:gd name="T5" fmla="*/ 766266 h 27"/>
                <a:gd name="T6" fmla="*/ 0 w 15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7">
                  <a:moveTo>
                    <a:pt x="0" y="0"/>
                  </a:moveTo>
                  <a:cubicBezTo>
                    <a:pt x="5" y="9"/>
                    <a:pt x="10" y="18"/>
                    <a:pt x="15" y="27"/>
                  </a:cubicBezTo>
                  <a:cubicBezTo>
                    <a:pt x="14" y="19"/>
                    <a:pt x="12" y="7"/>
                    <a:pt x="9" y="4"/>
                  </a:cubicBezTo>
                  <a:cubicBezTo>
                    <a:pt x="6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Freeform 10">
              <a:extLst>
                <a:ext uri="{FF2B5EF4-FFF2-40B4-BE49-F238E27FC236}">
                  <a16:creationId xmlns:a16="http://schemas.microsoft.com/office/drawing/2014/main" id="{7AF9629C-5706-401D-BB33-5F41E11FE4CE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10" y="2136"/>
              <a:ext cx="50" cy="67"/>
            </a:xfrm>
            <a:custGeom>
              <a:avLst/>
              <a:gdLst>
                <a:gd name="T0" fmla="*/ 0 w 21"/>
                <a:gd name="T1" fmla="*/ 1015529 h 28"/>
                <a:gd name="T2" fmla="*/ 3946400 w 21"/>
                <a:gd name="T3" fmla="*/ 5637703 h 28"/>
                <a:gd name="T4" fmla="*/ 1492074 w 21"/>
                <a:gd name="T5" fmla="*/ 0 h 28"/>
                <a:gd name="T6" fmla="*/ 0 w 21"/>
                <a:gd name="T7" fmla="*/ 1015529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8">
                  <a:moveTo>
                    <a:pt x="0" y="5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0" y="5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Freeform 11">
              <a:extLst>
                <a:ext uri="{FF2B5EF4-FFF2-40B4-BE49-F238E27FC236}">
                  <a16:creationId xmlns:a16="http://schemas.microsoft.com/office/drawing/2014/main" id="{B954DED8-AB47-4475-864A-6D411B46F30F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04" y="2148"/>
              <a:ext cx="31" cy="53"/>
            </a:xfrm>
            <a:custGeom>
              <a:avLst/>
              <a:gdLst>
                <a:gd name="T0" fmla="*/ 583618 w 13"/>
                <a:gd name="T1" fmla="*/ 1189183 h 22"/>
                <a:gd name="T2" fmla="*/ 0 w 13"/>
                <a:gd name="T3" fmla="*/ 4443785 h 22"/>
                <a:gd name="T4" fmla="*/ 2497889 w 13"/>
                <a:gd name="T5" fmla="*/ 0 h 22"/>
                <a:gd name="T6" fmla="*/ 583618 w 13"/>
                <a:gd name="T7" fmla="*/ 1189183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2">
                  <a:moveTo>
                    <a:pt x="3" y="6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15"/>
                    <a:pt x="9" y="7"/>
                    <a:pt x="13" y="0"/>
                  </a:cubicBezTo>
                  <a:cubicBezTo>
                    <a:pt x="9" y="0"/>
                    <a:pt x="5" y="1"/>
                    <a:pt x="3" y="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Freeform 12">
              <a:extLst>
                <a:ext uri="{FF2B5EF4-FFF2-40B4-BE49-F238E27FC236}">
                  <a16:creationId xmlns:a16="http://schemas.microsoft.com/office/drawing/2014/main" id="{5D6F2972-4250-431B-BEA2-44E9D8306815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12" y="2148"/>
              <a:ext cx="44" cy="57"/>
            </a:xfrm>
            <a:custGeom>
              <a:avLst/>
              <a:gdLst>
                <a:gd name="T0" fmla="*/ 1375498 w 19"/>
                <a:gd name="T1" fmla="*/ 0 h 24"/>
                <a:gd name="T2" fmla="*/ 0 w 19"/>
                <a:gd name="T3" fmla="*/ 4351850 h 24"/>
                <a:gd name="T4" fmla="*/ 2427089 w 19"/>
                <a:gd name="T5" fmla="*/ 543457 h 24"/>
                <a:gd name="T6" fmla="*/ 1375498 w 1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Freeform 13">
              <a:extLst>
                <a:ext uri="{FF2B5EF4-FFF2-40B4-BE49-F238E27FC236}">
                  <a16:creationId xmlns:a16="http://schemas.microsoft.com/office/drawing/2014/main" id="{2B968535-3E18-4EEE-99A9-7616F346A8E6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05" y="2148"/>
              <a:ext cx="47" cy="63"/>
            </a:xfrm>
            <a:custGeom>
              <a:avLst/>
              <a:gdLst>
                <a:gd name="T0" fmla="*/ 0 w 20"/>
                <a:gd name="T1" fmla="*/ 2225528 h 26"/>
                <a:gd name="T2" fmla="*/ 3127965 w 20"/>
                <a:gd name="T3" fmla="*/ 5782433 h 26"/>
                <a:gd name="T4" fmla="*/ 338346 w 20"/>
                <a:gd name="T5" fmla="*/ 0 h 26"/>
                <a:gd name="T6" fmla="*/ 0 w 20"/>
                <a:gd name="T7" fmla="*/ 222552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6">
                  <a:moveTo>
                    <a:pt x="0" y="10"/>
                  </a:moveTo>
                  <a:cubicBezTo>
                    <a:pt x="6" y="15"/>
                    <a:pt x="13" y="21"/>
                    <a:pt x="2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Freeform 14">
              <a:extLst>
                <a:ext uri="{FF2B5EF4-FFF2-40B4-BE49-F238E27FC236}">
                  <a16:creationId xmlns:a16="http://schemas.microsoft.com/office/drawing/2014/main" id="{B2539CEB-F36B-4C4F-B9DC-2BFCED14285D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21" y="2158"/>
              <a:ext cx="45" cy="52"/>
            </a:xfrm>
            <a:custGeom>
              <a:avLst/>
              <a:gdLst>
                <a:gd name="T0" fmla="*/ 3182016 w 19"/>
                <a:gd name="T1" fmla="*/ 359353 h 22"/>
                <a:gd name="T2" fmla="*/ 2800087 w 19"/>
                <a:gd name="T3" fmla="*/ 0 h 22"/>
                <a:gd name="T4" fmla="*/ 0 w 19"/>
                <a:gd name="T5" fmla="*/ 3743676 h 22"/>
                <a:gd name="T6" fmla="*/ 3327636 w 19"/>
                <a:gd name="T7" fmla="*/ 1224416 h 22"/>
                <a:gd name="T8" fmla="*/ 3182016 w 19"/>
                <a:gd name="T9" fmla="*/ 359353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2">
                  <a:moveTo>
                    <a:pt x="18" y="2"/>
                  </a:moveTo>
                  <a:cubicBezTo>
                    <a:pt x="17" y="1"/>
                    <a:pt x="17" y="0"/>
                    <a:pt x="16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17"/>
                    <a:pt x="12" y="12"/>
                    <a:pt x="19" y="7"/>
                  </a:cubicBezTo>
                  <a:cubicBezTo>
                    <a:pt x="19" y="5"/>
                    <a:pt x="18" y="3"/>
                    <a:pt x="18" y="2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Freeform 15">
              <a:extLst>
                <a:ext uri="{FF2B5EF4-FFF2-40B4-BE49-F238E27FC236}">
                  <a16:creationId xmlns:a16="http://schemas.microsoft.com/office/drawing/2014/main" id="{10091FC3-4626-41E5-8459-D53E394A8DBC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05" y="2177"/>
              <a:ext cx="40" cy="40"/>
            </a:xfrm>
            <a:custGeom>
              <a:avLst/>
              <a:gdLst>
                <a:gd name="T0" fmla="*/ 0 w 17"/>
                <a:gd name="T1" fmla="*/ 1410320 h 17"/>
                <a:gd name="T2" fmla="*/ 2705584 w 17"/>
                <a:gd name="T3" fmla="*/ 2705584 h 17"/>
                <a:gd name="T4" fmla="*/ 0 w 17"/>
                <a:gd name="T5" fmla="*/ 0 h 17"/>
                <a:gd name="T6" fmla="*/ 0 w 17"/>
                <a:gd name="T7" fmla="*/ 141032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2" y="11"/>
                    <a:pt x="6" y="5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Freeform 16">
              <a:extLst>
                <a:ext uri="{FF2B5EF4-FFF2-40B4-BE49-F238E27FC236}">
                  <a16:creationId xmlns:a16="http://schemas.microsoft.com/office/drawing/2014/main" id="{FCB1C393-6BDF-4408-A6BE-E4444B4CB4D7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26" y="2179"/>
              <a:ext cx="41" cy="38"/>
            </a:xfrm>
            <a:custGeom>
              <a:avLst/>
              <a:gdLst>
                <a:gd name="T0" fmla="*/ 3379333 w 17"/>
                <a:gd name="T1" fmla="*/ 1449567 h 16"/>
                <a:gd name="T2" fmla="*/ 3379333 w 17"/>
                <a:gd name="T3" fmla="*/ 0 h 16"/>
                <a:gd name="T4" fmla="*/ 0 w 17"/>
                <a:gd name="T5" fmla="*/ 2902119 h 16"/>
                <a:gd name="T6" fmla="*/ 3379333 w 17"/>
                <a:gd name="T7" fmla="*/ 1449567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3"/>
                    <a:pt x="11" y="11"/>
                    <a:pt x="17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Freeform 17">
              <a:extLst>
                <a:ext uri="{FF2B5EF4-FFF2-40B4-BE49-F238E27FC236}">
                  <a16:creationId xmlns:a16="http://schemas.microsoft.com/office/drawing/2014/main" id="{BCAD308E-3942-4187-B7AA-BE85985B9F3C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05" y="2200"/>
              <a:ext cx="38" cy="24"/>
            </a:xfrm>
            <a:custGeom>
              <a:avLst/>
              <a:gdLst>
                <a:gd name="T0" fmla="*/ 0 w 16"/>
                <a:gd name="T1" fmla="*/ 1490602 h 10"/>
                <a:gd name="T2" fmla="*/ 2902119 w 16"/>
                <a:gd name="T3" fmla="*/ 2118914 h 10"/>
                <a:gd name="T4" fmla="*/ 0 w 16"/>
                <a:gd name="T5" fmla="*/ 0 h 10"/>
                <a:gd name="T6" fmla="*/ 0 w 16"/>
                <a:gd name="T7" fmla="*/ 1490602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0">
                  <a:moveTo>
                    <a:pt x="0" y="7"/>
                  </a:moveTo>
                  <a:cubicBezTo>
                    <a:pt x="5" y="8"/>
                    <a:pt x="11" y="9"/>
                    <a:pt x="16" y="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Freeform 18">
              <a:extLst>
                <a:ext uri="{FF2B5EF4-FFF2-40B4-BE49-F238E27FC236}">
                  <a16:creationId xmlns:a16="http://schemas.microsoft.com/office/drawing/2014/main" id="{3FBEE476-7563-4B12-83D0-B3DD5B9D2AE6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30" y="2203"/>
              <a:ext cx="37" cy="22"/>
            </a:xfrm>
            <a:custGeom>
              <a:avLst/>
              <a:gdLst>
                <a:gd name="T0" fmla="*/ 4008730 w 15"/>
                <a:gd name="T1" fmla="*/ 1309059 h 9"/>
                <a:gd name="T2" fmla="*/ 4008730 w 15"/>
                <a:gd name="T3" fmla="*/ 0 h 9"/>
                <a:gd name="T4" fmla="*/ 0 w 15"/>
                <a:gd name="T5" fmla="*/ 1935276 h 9"/>
                <a:gd name="T6" fmla="*/ 4008730 w 15"/>
                <a:gd name="T7" fmla="*/ 1309059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9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6"/>
                    <a:pt x="0" y="9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Freeform 19">
              <a:extLst>
                <a:ext uri="{FF2B5EF4-FFF2-40B4-BE49-F238E27FC236}">
                  <a16:creationId xmlns:a16="http://schemas.microsoft.com/office/drawing/2014/main" id="{CE0AB6A7-1974-4F08-9C97-54B655450779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05" y="2219"/>
              <a:ext cx="36" cy="14"/>
            </a:xfrm>
            <a:custGeom>
              <a:avLst/>
              <a:gdLst>
                <a:gd name="T0" fmla="*/ 0 w 36"/>
                <a:gd name="T1" fmla="*/ 14 h 14"/>
                <a:gd name="T2" fmla="*/ 36 w 36"/>
                <a:gd name="T3" fmla="*/ 14 h 14"/>
                <a:gd name="T4" fmla="*/ 0 w 36"/>
                <a:gd name="T5" fmla="*/ 0 h 14"/>
                <a:gd name="T6" fmla="*/ 0 w 36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4">
                  <a:moveTo>
                    <a:pt x="0" y="14"/>
                  </a:moveTo>
                  <a:lnTo>
                    <a:pt x="36" y="14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Freeform 20">
              <a:extLst>
                <a:ext uri="{FF2B5EF4-FFF2-40B4-BE49-F238E27FC236}">
                  <a16:creationId xmlns:a16="http://schemas.microsoft.com/office/drawing/2014/main" id="{7938A6E9-599C-4412-A05A-B1664FB28E30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30" y="2219"/>
              <a:ext cx="37" cy="14"/>
            </a:xfrm>
            <a:custGeom>
              <a:avLst/>
              <a:gdLst>
                <a:gd name="T0" fmla="*/ 4008730 w 15"/>
                <a:gd name="T1" fmla="*/ 861159 h 6"/>
                <a:gd name="T2" fmla="*/ 4008730 w 15"/>
                <a:gd name="T3" fmla="*/ 0 h 6"/>
                <a:gd name="T4" fmla="*/ 0 w 15"/>
                <a:gd name="T5" fmla="*/ 861159 h 6"/>
                <a:gd name="T6" fmla="*/ 4008730 w 15"/>
                <a:gd name="T7" fmla="*/ 861159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6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4"/>
                    <a:pt x="0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Freeform 21">
              <a:extLst>
                <a:ext uri="{FF2B5EF4-FFF2-40B4-BE49-F238E27FC236}">
                  <a16:creationId xmlns:a16="http://schemas.microsoft.com/office/drawing/2014/main" id="{856A8192-48C5-4516-A62E-62FCE1E751C7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21" y="2106"/>
              <a:ext cx="32" cy="42"/>
            </a:xfrm>
            <a:custGeom>
              <a:avLst/>
              <a:gdLst>
                <a:gd name="T0" fmla="*/ 1626555 w 14"/>
                <a:gd name="T1" fmla="*/ 1406806 h 18"/>
                <a:gd name="T2" fmla="*/ 0 w 14"/>
                <a:gd name="T3" fmla="*/ 1273179 h 18"/>
                <a:gd name="T4" fmla="*/ 1626555 w 14"/>
                <a:gd name="T5" fmla="*/ 1406806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3" y="10"/>
                  </a:moveTo>
                  <a:cubicBezTo>
                    <a:pt x="13" y="0"/>
                    <a:pt x="0" y="0"/>
                    <a:pt x="0" y="9"/>
                  </a:cubicBezTo>
                  <a:cubicBezTo>
                    <a:pt x="0" y="18"/>
                    <a:pt x="14" y="18"/>
                    <a:pt x="13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Freeform 22">
              <a:extLst>
                <a:ext uri="{FF2B5EF4-FFF2-40B4-BE49-F238E27FC236}">
                  <a16:creationId xmlns:a16="http://schemas.microsoft.com/office/drawing/2014/main" id="{489B8B74-2733-4FF7-A5F7-6B7F1A65A89F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52" y="2127"/>
              <a:ext cx="0" cy="2"/>
            </a:xfrm>
            <a:custGeom>
              <a:avLst/>
              <a:gdLst>
                <a:gd name="T0" fmla="*/ 0 h 1"/>
                <a:gd name="T1" fmla="*/ 16384 h 1"/>
                <a:gd name="T2" fmla="*/ 16384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Freeform 23">
              <a:extLst>
                <a:ext uri="{FF2B5EF4-FFF2-40B4-BE49-F238E27FC236}">
                  <a16:creationId xmlns:a16="http://schemas.microsoft.com/office/drawing/2014/main" id="{A8D912B0-F75F-440D-A9F4-B925220D5EF7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17" y="2096"/>
              <a:ext cx="33" cy="43"/>
            </a:xfrm>
            <a:custGeom>
              <a:avLst/>
              <a:gdLst>
                <a:gd name="T0" fmla="*/ 2297663 w 14"/>
                <a:gd name="T1" fmla="*/ 1834984 h 18"/>
                <a:gd name="T2" fmla="*/ 0 w 14"/>
                <a:gd name="T3" fmla="*/ 1834984 h 18"/>
                <a:gd name="T4" fmla="*/ 2297663 w 14"/>
                <a:gd name="T5" fmla="*/ 1834984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4" y="9"/>
                  </a:moveTo>
                  <a:cubicBezTo>
                    <a:pt x="14" y="0"/>
                    <a:pt x="0" y="0"/>
                    <a:pt x="0" y="9"/>
                  </a:cubicBezTo>
                  <a:cubicBezTo>
                    <a:pt x="0" y="18"/>
                    <a:pt x="14" y="18"/>
                    <a:pt x="14" y="9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Freeform 24">
              <a:extLst>
                <a:ext uri="{FF2B5EF4-FFF2-40B4-BE49-F238E27FC236}">
                  <a16:creationId xmlns:a16="http://schemas.microsoft.com/office/drawing/2014/main" id="{D02D15D6-A9BA-46B0-B146-5158454F7C06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69" y="2084"/>
              <a:ext cx="36" cy="38"/>
            </a:xfrm>
            <a:custGeom>
              <a:avLst/>
              <a:gdLst>
                <a:gd name="T0" fmla="*/ 1239322 w 15"/>
                <a:gd name="T1" fmla="*/ 2902119 h 16"/>
                <a:gd name="T2" fmla="*/ 2749565 w 15"/>
                <a:gd name="T3" fmla="*/ 1449567 h 16"/>
                <a:gd name="T4" fmla="*/ 1239322 w 15"/>
                <a:gd name="T5" fmla="*/ 0 h 16"/>
                <a:gd name="T6" fmla="*/ 0 w 15"/>
                <a:gd name="T7" fmla="*/ 1449567 h 16"/>
                <a:gd name="T8" fmla="*/ 1239322 w 15"/>
                <a:gd name="T9" fmla="*/ 2902119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3" y="16"/>
                    <a:pt x="15" y="12"/>
                    <a:pt x="15" y="8"/>
                  </a:cubicBezTo>
                  <a:cubicBezTo>
                    <a:pt x="15" y="2"/>
                    <a:pt x="12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"/>
                    <a:pt x="1" y="15"/>
                    <a:pt x="7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Rectangle 25">
              <a:extLst>
                <a:ext uri="{FF2B5EF4-FFF2-40B4-BE49-F238E27FC236}">
                  <a16:creationId xmlns:a16="http://schemas.microsoft.com/office/drawing/2014/main" id="{56A39EDE-B129-4981-BEC4-00A49F67E13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552" y="2148"/>
              <a:ext cx="15" cy="85"/>
            </a:xfrm>
            <a:prstGeom prst="rect">
              <a:avLst/>
            </a:pr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172" name="Freeform 26">
              <a:extLst>
                <a:ext uri="{FF2B5EF4-FFF2-40B4-BE49-F238E27FC236}">
                  <a16:creationId xmlns:a16="http://schemas.microsoft.com/office/drawing/2014/main" id="{EA89BB43-21CC-4BC3-9D54-8F7057E111A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422" y="2148"/>
              <a:ext cx="126" cy="85"/>
            </a:xfrm>
            <a:custGeom>
              <a:avLst/>
              <a:gdLst>
                <a:gd name="T0" fmla="*/ 84 w 125"/>
                <a:gd name="T1" fmla="*/ 50 h 85"/>
                <a:gd name="T2" fmla="*/ 96 w 125"/>
                <a:gd name="T3" fmla="*/ 14 h 85"/>
                <a:gd name="T4" fmla="*/ 96 w 125"/>
                <a:gd name="T5" fmla="*/ 14 h 85"/>
                <a:gd name="T6" fmla="*/ 108 w 125"/>
                <a:gd name="T7" fmla="*/ 50 h 85"/>
                <a:gd name="T8" fmla="*/ 84 w 125"/>
                <a:gd name="T9" fmla="*/ 50 h 85"/>
                <a:gd name="T10" fmla="*/ 86 w 125"/>
                <a:gd name="T11" fmla="*/ 0 h 85"/>
                <a:gd name="T12" fmla="*/ 54 w 125"/>
                <a:gd name="T13" fmla="*/ 74 h 85"/>
                <a:gd name="T14" fmla="*/ 28 w 125"/>
                <a:gd name="T15" fmla="*/ 43 h 85"/>
                <a:gd name="T16" fmla="*/ 61 w 125"/>
                <a:gd name="T17" fmla="*/ 0 h 85"/>
                <a:gd name="T18" fmla="*/ 44 w 125"/>
                <a:gd name="T19" fmla="*/ 0 h 85"/>
                <a:gd name="T20" fmla="*/ 14 w 125"/>
                <a:gd name="T21" fmla="*/ 40 h 85"/>
                <a:gd name="T22" fmla="*/ 14 w 125"/>
                <a:gd name="T23" fmla="*/ 0 h 85"/>
                <a:gd name="T24" fmla="*/ 0 w 125"/>
                <a:gd name="T25" fmla="*/ 0 h 85"/>
                <a:gd name="T26" fmla="*/ 0 w 125"/>
                <a:gd name="T27" fmla="*/ 85 h 85"/>
                <a:gd name="T28" fmla="*/ 14 w 125"/>
                <a:gd name="T29" fmla="*/ 85 h 85"/>
                <a:gd name="T30" fmla="*/ 14 w 125"/>
                <a:gd name="T31" fmla="*/ 43 h 85"/>
                <a:gd name="T32" fmla="*/ 44 w 125"/>
                <a:gd name="T33" fmla="*/ 85 h 85"/>
                <a:gd name="T34" fmla="*/ 49 w 125"/>
                <a:gd name="T35" fmla="*/ 85 h 85"/>
                <a:gd name="T36" fmla="*/ 49 w 125"/>
                <a:gd name="T37" fmla="*/ 85 h 85"/>
                <a:gd name="T38" fmla="*/ 72 w 125"/>
                <a:gd name="T39" fmla="*/ 85 h 85"/>
                <a:gd name="T40" fmla="*/ 79 w 125"/>
                <a:gd name="T41" fmla="*/ 62 h 85"/>
                <a:gd name="T42" fmla="*/ 110 w 125"/>
                <a:gd name="T43" fmla="*/ 62 h 85"/>
                <a:gd name="T44" fmla="*/ 119 w 125"/>
                <a:gd name="T45" fmla="*/ 85 h 85"/>
                <a:gd name="T46" fmla="*/ 134 w 125"/>
                <a:gd name="T47" fmla="*/ 85 h 85"/>
                <a:gd name="T48" fmla="*/ 105 w 125"/>
                <a:gd name="T49" fmla="*/ 0 h 85"/>
                <a:gd name="T50" fmla="*/ 86 w 125"/>
                <a:gd name="T51" fmla="*/ 0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5">
                  <a:moveTo>
                    <a:pt x="75" y="50"/>
                  </a:moveTo>
                  <a:lnTo>
                    <a:pt x="87" y="14"/>
                  </a:lnTo>
                  <a:lnTo>
                    <a:pt x="99" y="50"/>
                  </a:lnTo>
                  <a:lnTo>
                    <a:pt x="75" y="50"/>
                  </a:lnTo>
                  <a:close/>
                  <a:moveTo>
                    <a:pt x="77" y="0"/>
                  </a:moveTo>
                  <a:lnTo>
                    <a:pt x="54" y="74"/>
                  </a:lnTo>
                  <a:lnTo>
                    <a:pt x="28" y="43"/>
                  </a:lnTo>
                  <a:lnTo>
                    <a:pt x="61" y="0"/>
                  </a:lnTo>
                  <a:lnTo>
                    <a:pt x="44" y="0"/>
                  </a:lnTo>
                  <a:lnTo>
                    <a:pt x="14" y="4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14" y="85"/>
                  </a:lnTo>
                  <a:lnTo>
                    <a:pt x="14" y="43"/>
                  </a:lnTo>
                  <a:lnTo>
                    <a:pt x="44" y="85"/>
                  </a:lnTo>
                  <a:lnTo>
                    <a:pt x="49" y="85"/>
                  </a:lnTo>
                  <a:lnTo>
                    <a:pt x="63" y="85"/>
                  </a:lnTo>
                  <a:lnTo>
                    <a:pt x="70" y="62"/>
                  </a:lnTo>
                  <a:lnTo>
                    <a:pt x="101" y="62"/>
                  </a:lnTo>
                  <a:lnTo>
                    <a:pt x="110" y="85"/>
                  </a:lnTo>
                  <a:lnTo>
                    <a:pt x="125" y="85"/>
                  </a:lnTo>
                  <a:lnTo>
                    <a:pt x="96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Freeform 27">
              <a:extLst>
                <a:ext uri="{FF2B5EF4-FFF2-40B4-BE49-F238E27FC236}">
                  <a16:creationId xmlns:a16="http://schemas.microsoft.com/office/drawing/2014/main" id="{D986DCBD-A1F3-4A9F-8443-9C4B3D0D0C9C}"/>
                </a:ext>
              </a:extLst>
            </p:cNvPr>
            <p:cNvSpPr>
              <a:spLocks/>
            </p:cNvSpPr>
            <p:nvPr/>
          </p:nvSpPr>
          <p:spPr bwMode="black">
            <a:xfrm>
              <a:off x="3006" y="2148"/>
              <a:ext cx="80" cy="85"/>
            </a:xfrm>
            <a:custGeom>
              <a:avLst/>
              <a:gdLst>
                <a:gd name="T0" fmla="*/ 2705584 w 34"/>
                <a:gd name="T1" fmla="*/ 4324413 h 36"/>
                <a:gd name="T2" fmla="*/ 1617887 w 34"/>
                <a:gd name="T3" fmla="*/ 0 h 36"/>
                <a:gd name="T4" fmla="*/ 0 w 34"/>
                <a:gd name="T5" fmla="*/ 0 h 36"/>
                <a:gd name="T6" fmla="*/ 0 w 34"/>
                <a:gd name="T7" fmla="*/ 6041739 h 36"/>
                <a:gd name="T8" fmla="*/ 957381 w 34"/>
                <a:gd name="T9" fmla="*/ 6041739 h 36"/>
                <a:gd name="T10" fmla="*/ 957381 w 34"/>
                <a:gd name="T11" fmla="*/ 839472 h 36"/>
                <a:gd name="T12" fmla="*/ 2252661 w 34"/>
                <a:gd name="T13" fmla="*/ 6041739 h 36"/>
                <a:gd name="T14" fmla="*/ 3194320 w 34"/>
                <a:gd name="T15" fmla="*/ 6041739 h 36"/>
                <a:gd name="T16" fmla="*/ 4467195 w 34"/>
                <a:gd name="T17" fmla="*/ 839472 h 36"/>
                <a:gd name="T18" fmla="*/ 4467195 w 34"/>
                <a:gd name="T19" fmla="*/ 6041739 h 36"/>
                <a:gd name="T20" fmla="*/ 5409506 w 34"/>
                <a:gd name="T21" fmla="*/ 6041739 h 36"/>
                <a:gd name="T22" fmla="*/ 5409506 w 34"/>
                <a:gd name="T23" fmla="*/ 0 h 36"/>
                <a:gd name="T24" fmla="*/ 3660153 w 34"/>
                <a:gd name="T25" fmla="*/ 0 h 36"/>
                <a:gd name="T26" fmla="*/ 2705584 w 34"/>
                <a:gd name="T27" fmla="*/ 4324413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36">
                  <a:moveTo>
                    <a:pt x="17" y="2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20" y="36"/>
                  </a:cubicBezTo>
                  <a:cubicBezTo>
                    <a:pt x="20" y="36"/>
                    <a:pt x="28" y="5"/>
                    <a:pt x="28" y="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Freeform 28">
              <a:extLst>
                <a:ext uri="{FF2B5EF4-FFF2-40B4-BE49-F238E27FC236}">
                  <a16:creationId xmlns:a16="http://schemas.microsoft.com/office/drawing/2014/main" id="{62AC7965-FE2C-4B2C-9F8F-226C697E9D6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093" y="2148"/>
              <a:ext cx="78" cy="85"/>
            </a:xfrm>
            <a:custGeom>
              <a:avLst/>
              <a:gdLst>
                <a:gd name="T0" fmla="*/ 26 w 78"/>
                <a:gd name="T1" fmla="*/ 50 h 85"/>
                <a:gd name="T2" fmla="*/ 38 w 78"/>
                <a:gd name="T3" fmla="*/ 14 h 85"/>
                <a:gd name="T4" fmla="*/ 38 w 78"/>
                <a:gd name="T5" fmla="*/ 14 h 85"/>
                <a:gd name="T6" fmla="*/ 50 w 78"/>
                <a:gd name="T7" fmla="*/ 50 h 85"/>
                <a:gd name="T8" fmla="*/ 26 w 78"/>
                <a:gd name="T9" fmla="*/ 50 h 85"/>
                <a:gd name="T10" fmla="*/ 29 w 78"/>
                <a:gd name="T11" fmla="*/ 0 h 85"/>
                <a:gd name="T12" fmla="*/ 0 w 78"/>
                <a:gd name="T13" fmla="*/ 85 h 85"/>
                <a:gd name="T14" fmla="*/ 14 w 78"/>
                <a:gd name="T15" fmla="*/ 85 h 85"/>
                <a:gd name="T16" fmla="*/ 21 w 78"/>
                <a:gd name="T17" fmla="*/ 62 h 85"/>
                <a:gd name="T18" fmla="*/ 55 w 78"/>
                <a:gd name="T19" fmla="*/ 62 h 85"/>
                <a:gd name="T20" fmla="*/ 62 w 78"/>
                <a:gd name="T21" fmla="*/ 85 h 85"/>
                <a:gd name="T22" fmla="*/ 78 w 78"/>
                <a:gd name="T23" fmla="*/ 85 h 85"/>
                <a:gd name="T24" fmla="*/ 47 w 78"/>
                <a:gd name="T25" fmla="*/ 0 h 85"/>
                <a:gd name="T26" fmla="*/ 29 w 78"/>
                <a:gd name="T27" fmla="*/ 0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85">
                  <a:moveTo>
                    <a:pt x="26" y="50"/>
                  </a:moveTo>
                  <a:lnTo>
                    <a:pt x="38" y="14"/>
                  </a:lnTo>
                  <a:lnTo>
                    <a:pt x="50" y="50"/>
                  </a:lnTo>
                  <a:lnTo>
                    <a:pt x="26" y="50"/>
                  </a:lnTo>
                  <a:close/>
                  <a:moveTo>
                    <a:pt x="29" y="0"/>
                  </a:moveTo>
                  <a:lnTo>
                    <a:pt x="0" y="85"/>
                  </a:lnTo>
                  <a:lnTo>
                    <a:pt x="14" y="85"/>
                  </a:lnTo>
                  <a:lnTo>
                    <a:pt x="21" y="62"/>
                  </a:lnTo>
                  <a:lnTo>
                    <a:pt x="55" y="62"/>
                  </a:lnTo>
                  <a:lnTo>
                    <a:pt x="62" y="85"/>
                  </a:lnTo>
                  <a:lnTo>
                    <a:pt x="78" y="85"/>
                  </a:lnTo>
                  <a:lnTo>
                    <a:pt x="4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Freeform 29">
              <a:extLst>
                <a:ext uri="{FF2B5EF4-FFF2-40B4-BE49-F238E27FC236}">
                  <a16:creationId xmlns:a16="http://schemas.microsoft.com/office/drawing/2014/main" id="{33490A7A-6749-4C95-B1BA-9B45F75FE5C7}"/>
                </a:ext>
              </a:extLst>
            </p:cNvPr>
            <p:cNvSpPr>
              <a:spLocks/>
            </p:cNvSpPr>
            <p:nvPr/>
          </p:nvSpPr>
          <p:spPr bwMode="black">
            <a:xfrm>
              <a:off x="3176" y="2148"/>
              <a:ext cx="68" cy="85"/>
            </a:xfrm>
            <a:custGeom>
              <a:avLst/>
              <a:gdLst>
                <a:gd name="T0" fmla="*/ 3511919 w 29"/>
                <a:gd name="T1" fmla="*/ 4679928 h 36"/>
                <a:gd name="T2" fmla="*/ 1356316 w 29"/>
                <a:gd name="T3" fmla="*/ 0 h 36"/>
                <a:gd name="T4" fmla="*/ 0 w 29"/>
                <a:gd name="T5" fmla="*/ 0 h 36"/>
                <a:gd name="T6" fmla="*/ 0 w 29"/>
                <a:gd name="T7" fmla="*/ 6041739 h 36"/>
                <a:gd name="T8" fmla="*/ 908536 w 29"/>
                <a:gd name="T9" fmla="*/ 6041739 h 36"/>
                <a:gd name="T10" fmla="*/ 908536 w 29"/>
                <a:gd name="T11" fmla="*/ 1503062 h 36"/>
                <a:gd name="T12" fmla="*/ 3040393 w 29"/>
                <a:gd name="T13" fmla="*/ 6041739 h 36"/>
                <a:gd name="T14" fmla="*/ 4397494 w 29"/>
                <a:gd name="T15" fmla="*/ 6041739 h 36"/>
                <a:gd name="T16" fmla="*/ 4397494 w 29"/>
                <a:gd name="T17" fmla="*/ 0 h 36"/>
                <a:gd name="T18" fmla="*/ 3511919 w 29"/>
                <a:gd name="T19" fmla="*/ 0 h 36"/>
                <a:gd name="T20" fmla="*/ 3511919 w 29"/>
                <a:gd name="T21" fmla="*/ 4679928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36">
                  <a:moveTo>
                    <a:pt x="23" y="2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23" y="28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Freeform 30">
              <a:extLst>
                <a:ext uri="{FF2B5EF4-FFF2-40B4-BE49-F238E27FC236}">
                  <a16:creationId xmlns:a16="http://schemas.microsoft.com/office/drawing/2014/main" id="{091E8940-2DB5-4061-A46C-3FE8A9CDFC02}"/>
                </a:ext>
              </a:extLst>
            </p:cNvPr>
            <p:cNvSpPr>
              <a:spLocks/>
            </p:cNvSpPr>
            <p:nvPr/>
          </p:nvSpPr>
          <p:spPr bwMode="black">
            <a:xfrm>
              <a:off x="3459" y="2148"/>
              <a:ext cx="50" cy="85"/>
            </a:xfrm>
            <a:custGeom>
              <a:avLst/>
              <a:gdLst>
                <a:gd name="T0" fmla="*/ 3946400 w 21"/>
                <a:gd name="T1" fmla="*/ 5163885 h 36"/>
                <a:gd name="T2" fmla="*/ 1101836 w 21"/>
                <a:gd name="T3" fmla="*/ 5163885 h 36"/>
                <a:gd name="T4" fmla="*/ 1101836 w 21"/>
                <a:gd name="T5" fmla="*/ 3548896 h 36"/>
                <a:gd name="T6" fmla="*/ 3149955 w 21"/>
                <a:gd name="T7" fmla="*/ 3548896 h 36"/>
                <a:gd name="T8" fmla="*/ 3149955 w 21"/>
                <a:gd name="T9" fmla="*/ 2493026 h 36"/>
                <a:gd name="T10" fmla="*/ 1101836 w 21"/>
                <a:gd name="T11" fmla="*/ 2493026 h 36"/>
                <a:gd name="T12" fmla="*/ 1101836 w 21"/>
                <a:gd name="T13" fmla="*/ 839472 h 36"/>
                <a:gd name="T14" fmla="*/ 3776848 w 21"/>
                <a:gd name="T15" fmla="*/ 839472 h 36"/>
                <a:gd name="T16" fmla="*/ 3776848 w 21"/>
                <a:gd name="T17" fmla="*/ 0 h 36"/>
                <a:gd name="T18" fmla="*/ 0 w 21"/>
                <a:gd name="T19" fmla="*/ 0 h 36"/>
                <a:gd name="T20" fmla="*/ 0 w 21"/>
                <a:gd name="T21" fmla="*/ 6041739 h 36"/>
                <a:gd name="T22" fmla="*/ 3946400 w 21"/>
                <a:gd name="T23" fmla="*/ 6041739 h 36"/>
                <a:gd name="T24" fmla="*/ 3946400 w 21"/>
                <a:gd name="T25" fmla="*/ 5163885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36">
                  <a:moveTo>
                    <a:pt x="21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Freeform 31">
              <a:extLst>
                <a:ext uri="{FF2B5EF4-FFF2-40B4-BE49-F238E27FC236}">
                  <a16:creationId xmlns:a16="http://schemas.microsoft.com/office/drawing/2014/main" id="{39190D77-2AEC-431B-BFAB-EED17C2C0EA0}"/>
                </a:ext>
              </a:extLst>
            </p:cNvPr>
            <p:cNvSpPr>
              <a:spLocks/>
            </p:cNvSpPr>
            <p:nvPr/>
          </p:nvSpPr>
          <p:spPr bwMode="black">
            <a:xfrm>
              <a:off x="3258" y="2148"/>
              <a:ext cx="194" cy="85"/>
            </a:xfrm>
            <a:custGeom>
              <a:avLst/>
              <a:gdLst>
                <a:gd name="T0" fmla="*/ 8422330 w 82"/>
                <a:gd name="T1" fmla="*/ 0 h 36"/>
                <a:gd name="T2" fmla="*/ 8422330 w 82"/>
                <a:gd name="T3" fmla="*/ 0 h 36"/>
                <a:gd name="T4" fmla="*/ 8306541 w 82"/>
                <a:gd name="T5" fmla="*/ 0 h 36"/>
                <a:gd name="T6" fmla="*/ 8306541 w 82"/>
                <a:gd name="T7" fmla="*/ 4679928 h 36"/>
                <a:gd name="T8" fmla="*/ 5812753 w 82"/>
                <a:gd name="T9" fmla="*/ 0 h 36"/>
                <a:gd name="T10" fmla="*/ 4520922 w 82"/>
                <a:gd name="T11" fmla="*/ 0 h 36"/>
                <a:gd name="T12" fmla="*/ 4520922 w 82"/>
                <a:gd name="T13" fmla="*/ 5163885 h 36"/>
                <a:gd name="T14" fmla="*/ 1235972 w 82"/>
                <a:gd name="T15" fmla="*/ 5163885 h 36"/>
                <a:gd name="T16" fmla="*/ 1235972 w 82"/>
                <a:gd name="T17" fmla="*/ 3548896 h 36"/>
                <a:gd name="T18" fmla="*/ 3133157 w 82"/>
                <a:gd name="T19" fmla="*/ 3548896 h 36"/>
                <a:gd name="T20" fmla="*/ 3133157 w 82"/>
                <a:gd name="T21" fmla="*/ 2493026 h 36"/>
                <a:gd name="T22" fmla="*/ 1235972 w 82"/>
                <a:gd name="T23" fmla="*/ 2493026 h 36"/>
                <a:gd name="T24" fmla="*/ 1235972 w 82"/>
                <a:gd name="T25" fmla="*/ 839472 h 36"/>
                <a:gd name="T26" fmla="*/ 3418597 w 82"/>
                <a:gd name="T27" fmla="*/ 839472 h 36"/>
                <a:gd name="T28" fmla="*/ 3418597 w 82"/>
                <a:gd name="T29" fmla="*/ 0 h 36"/>
                <a:gd name="T30" fmla="*/ 0 w 82"/>
                <a:gd name="T31" fmla="*/ 0 h 36"/>
                <a:gd name="T32" fmla="*/ 0 w 82"/>
                <a:gd name="T33" fmla="*/ 6041739 h 36"/>
                <a:gd name="T34" fmla="*/ 5317937 w 82"/>
                <a:gd name="T35" fmla="*/ 6041739 h 36"/>
                <a:gd name="T36" fmla="*/ 5317937 w 82"/>
                <a:gd name="T37" fmla="*/ 6041739 h 36"/>
                <a:gd name="T38" fmla="*/ 5317937 w 82"/>
                <a:gd name="T39" fmla="*/ 1503062 h 36"/>
                <a:gd name="T40" fmla="*/ 7927796 w 82"/>
                <a:gd name="T41" fmla="*/ 6041739 h 36"/>
                <a:gd name="T42" fmla="*/ 9316824 w 82"/>
                <a:gd name="T43" fmla="*/ 6041739 h 36"/>
                <a:gd name="T44" fmla="*/ 9316824 w 82"/>
                <a:gd name="T45" fmla="*/ 839472 h 36"/>
                <a:gd name="T46" fmla="*/ 11190374 w 82"/>
                <a:gd name="T47" fmla="*/ 839472 h 36"/>
                <a:gd name="T48" fmla="*/ 11190374 w 82"/>
                <a:gd name="T49" fmla="*/ 6041739 h 36"/>
                <a:gd name="T50" fmla="*/ 12207235 w 82"/>
                <a:gd name="T51" fmla="*/ 6041739 h 36"/>
                <a:gd name="T52" fmla="*/ 12207235 w 82"/>
                <a:gd name="T53" fmla="*/ 839472 h 36"/>
                <a:gd name="T54" fmla="*/ 14114446 w 82"/>
                <a:gd name="T55" fmla="*/ 839472 h 36"/>
                <a:gd name="T56" fmla="*/ 14114446 w 82"/>
                <a:gd name="T57" fmla="*/ 0 h 36"/>
                <a:gd name="T58" fmla="*/ 8422330 w 82"/>
                <a:gd name="T59" fmla="*/ 0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" h="36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8" y="5"/>
                    <a:pt x="62" y="5"/>
                    <a:pt x="65" y="5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Freeform 32">
              <a:extLst>
                <a:ext uri="{FF2B5EF4-FFF2-40B4-BE49-F238E27FC236}">
                  <a16:creationId xmlns:a16="http://schemas.microsoft.com/office/drawing/2014/main" id="{C420D786-1F32-40A0-B834-11E6EE18FF1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874" y="2148"/>
              <a:ext cx="121" cy="85"/>
            </a:xfrm>
            <a:custGeom>
              <a:avLst/>
              <a:gdLst>
                <a:gd name="T0" fmla="*/ 5459707 w 51"/>
                <a:gd name="T1" fmla="*/ 2493026 h 36"/>
                <a:gd name="T2" fmla="*/ 5459707 w 51"/>
                <a:gd name="T3" fmla="*/ 2493026 h 36"/>
                <a:gd name="T4" fmla="*/ 5459707 w 51"/>
                <a:gd name="T5" fmla="*/ 839472 h 36"/>
                <a:gd name="T6" fmla="*/ 6355043 w 51"/>
                <a:gd name="T7" fmla="*/ 839472 h 36"/>
                <a:gd name="T8" fmla="*/ 7594069 w 51"/>
                <a:gd name="T9" fmla="*/ 1717326 h 36"/>
                <a:gd name="T10" fmla="*/ 6355043 w 51"/>
                <a:gd name="T11" fmla="*/ 2493026 h 36"/>
                <a:gd name="T12" fmla="*/ 5459707 w 51"/>
                <a:gd name="T13" fmla="*/ 2493026 h 36"/>
                <a:gd name="T14" fmla="*/ 8098876 w 51"/>
                <a:gd name="T15" fmla="*/ 3062925 h 36"/>
                <a:gd name="T16" fmla="*/ 8625333 w 51"/>
                <a:gd name="T17" fmla="*/ 1717326 h 36"/>
                <a:gd name="T18" fmla="*/ 8098876 w 51"/>
                <a:gd name="T19" fmla="*/ 506123 h 36"/>
                <a:gd name="T20" fmla="*/ 6209511 w 51"/>
                <a:gd name="T21" fmla="*/ 0 h 36"/>
                <a:gd name="T22" fmla="*/ 4473769 w 51"/>
                <a:gd name="T23" fmla="*/ 0 h 36"/>
                <a:gd name="T24" fmla="*/ 4473769 w 51"/>
                <a:gd name="T25" fmla="*/ 2493026 h 36"/>
                <a:gd name="T26" fmla="*/ 4473769 w 51"/>
                <a:gd name="T27" fmla="*/ 2493026 h 36"/>
                <a:gd name="T28" fmla="*/ 4473769 w 51"/>
                <a:gd name="T29" fmla="*/ 5163885 h 36"/>
                <a:gd name="T30" fmla="*/ 1171826 w 51"/>
                <a:gd name="T31" fmla="*/ 5163885 h 36"/>
                <a:gd name="T32" fmla="*/ 1171826 w 51"/>
                <a:gd name="T33" fmla="*/ 3548896 h 36"/>
                <a:gd name="T34" fmla="*/ 3070102 w 51"/>
                <a:gd name="T35" fmla="*/ 3548896 h 36"/>
                <a:gd name="T36" fmla="*/ 3070102 w 51"/>
                <a:gd name="T37" fmla="*/ 2493026 h 36"/>
                <a:gd name="T38" fmla="*/ 1171826 w 51"/>
                <a:gd name="T39" fmla="*/ 2493026 h 36"/>
                <a:gd name="T40" fmla="*/ 1171826 w 51"/>
                <a:gd name="T41" fmla="*/ 839472 h 36"/>
                <a:gd name="T42" fmla="*/ 3441627 w 51"/>
                <a:gd name="T43" fmla="*/ 839472 h 36"/>
                <a:gd name="T44" fmla="*/ 3441627 w 51"/>
                <a:gd name="T45" fmla="*/ 0 h 36"/>
                <a:gd name="T46" fmla="*/ 0 w 51"/>
                <a:gd name="T47" fmla="*/ 0 h 36"/>
                <a:gd name="T48" fmla="*/ 0 w 51"/>
                <a:gd name="T49" fmla="*/ 6041739 h 36"/>
                <a:gd name="T50" fmla="*/ 5459707 w 51"/>
                <a:gd name="T51" fmla="*/ 6041739 h 36"/>
                <a:gd name="T52" fmla="*/ 5459707 w 51"/>
                <a:gd name="T53" fmla="*/ 3548896 h 36"/>
                <a:gd name="T54" fmla="*/ 5985680 w 51"/>
                <a:gd name="T55" fmla="*/ 3548896 h 36"/>
                <a:gd name="T56" fmla="*/ 7594069 w 51"/>
                <a:gd name="T57" fmla="*/ 6041739 h 36"/>
                <a:gd name="T58" fmla="*/ 8753567 w 51"/>
                <a:gd name="T59" fmla="*/ 6041739 h 36"/>
                <a:gd name="T60" fmla="*/ 7224734 w 51"/>
                <a:gd name="T61" fmla="*/ 3334420 h 36"/>
                <a:gd name="T62" fmla="*/ 8098876 w 51"/>
                <a:gd name="T63" fmla="*/ 3062925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4" y="7"/>
                    <a:pt x="44" y="10"/>
                  </a:cubicBezTo>
                  <a:cubicBezTo>
                    <a:pt x="44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7" y="18"/>
                  </a:moveTo>
                  <a:cubicBezTo>
                    <a:pt x="49" y="16"/>
                    <a:pt x="50" y="14"/>
                    <a:pt x="50" y="10"/>
                  </a:cubicBezTo>
                  <a:cubicBezTo>
                    <a:pt x="50" y="7"/>
                    <a:pt x="49" y="4"/>
                    <a:pt x="47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20"/>
                    <a:pt x="45" y="19"/>
                    <a:pt x="47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Freeform 33">
              <a:extLst>
                <a:ext uri="{FF2B5EF4-FFF2-40B4-BE49-F238E27FC236}">
                  <a16:creationId xmlns:a16="http://schemas.microsoft.com/office/drawing/2014/main" id="{AFBE99A5-82FA-4B7B-8A6A-AB467DBED8A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642" y="2148"/>
              <a:ext cx="121" cy="85"/>
            </a:xfrm>
            <a:custGeom>
              <a:avLst/>
              <a:gdLst>
                <a:gd name="T0" fmla="*/ 5723639 w 51"/>
                <a:gd name="T1" fmla="*/ 2493026 h 36"/>
                <a:gd name="T2" fmla="*/ 5723639 w 51"/>
                <a:gd name="T3" fmla="*/ 2493026 h 36"/>
                <a:gd name="T4" fmla="*/ 5723639 w 51"/>
                <a:gd name="T5" fmla="*/ 839472 h 36"/>
                <a:gd name="T6" fmla="*/ 6650414 w 51"/>
                <a:gd name="T7" fmla="*/ 839472 h 36"/>
                <a:gd name="T8" fmla="*/ 7696478 w 51"/>
                <a:gd name="T9" fmla="*/ 1717326 h 36"/>
                <a:gd name="T10" fmla="*/ 6650414 w 51"/>
                <a:gd name="T11" fmla="*/ 2493026 h 36"/>
                <a:gd name="T12" fmla="*/ 5723639 w 51"/>
                <a:gd name="T13" fmla="*/ 2493026 h 36"/>
                <a:gd name="T14" fmla="*/ 8234778 w 51"/>
                <a:gd name="T15" fmla="*/ 3062925 h 36"/>
                <a:gd name="T16" fmla="*/ 8968494 w 51"/>
                <a:gd name="T17" fmla="*/ 1717326 h 36"/>
                <a:gd name="T18" fmla="*/ 8234778 w 51"/>
                <a:gd name="T19" fmla="*/ 506123 h 36"/>
                <a:gd name="T20" fmla="*/ 6419451 w 51"/>
                <a:gd name="T21" fmla="*/ 0 h 36"/>
                <a:gd name="T22" fmla="*/ 4454670 w 51"/>
                <a:gd name="T23" fmla="*/ 0 h 36"/>
                <a:gd name="T24" fmla="*/ 4454670 w 51"/>
                <a:gd name="T25" fmla="*/ 2493026 h 36"/>
                <a:gd name="T26" fmla="*/ 4454670 w 51"/>
                <a:gd name="T27" fmla="*/ 2493026 h 36"/>
                <a:gd name="T28" fmla="*/ 4454670 w 51"/>
                <a:gd name="T29" fmla="*/ 5163885 h 36"/>
                <a:gd name="T30" fmla="*/ 1046064 w 51"/>
                <a:gd name="T31" fmla="*/ 5163885 h 36"/>
                <a:gd name="T32" fmla="*/ 1046064 w 51"/>
                <a:gd name="T33" fmla="*/ 3548896 h 36"/>
                <a:gd name="T34" fmla="*/ 3017989 w 51"/>
                <a:gd name="T35" fmla="*/ 3548896 h 36"/>
                <a:gd name="T36" fmla="*/ 3017989 w 51"/>
                <a:gd name="T37" fmla="*/ 2493026 h 36"/>
                <a:gd name="T38" fmla="*/ 1046064 w 51"/>
                <a:gd name="T39" fmla="*/ 2493026 h 36"/>
                <a:gd name="T40" fmla="*/ 1046064 w 51"/>
                <a:gd name="T41" fmla="*/ 839472 h 36"/>
                <a:gd name="T42" fmla="*/ 3565851 w 51"/>
                <a:gd name="T43" fmla="*/ 839472 h 36"/>
                <a:gd name="T44" fmla="*/ 3565851 w 51"/>
                <a:gd name="T45" fmla="*/ 0 h 36"/>
                <a:gd name="T46" fmla="*/ 0 w 51"/>
                <a:gd name="T47" fmla="*/ 0 h 36"/>
                <a:gd name="T48" fmla="*/ 0 w 51"/>
                <a:gd name="T49" fmla="*/ 6041739 h 36"/>
                <a:gd name="T50" fmla="*/ 5723639 w 51"/>
                <a:gd name="T51" fmla="*/ 6041739 h 36"/>
                <a:gd name="T52" fmla="*/ 5723639 w 51"/>
                <a:gd name="T53" fmla="*/ 3548896 h 36"/>
                <a:gd name="T54" fmla="*/ 6261968 w 51"/>
                <a:gd name="T55" fmla="*/ 3548896 h 36"/>
                <a:gd name="T56" fmla="*/ 7855923 w 51"/>
                <a:gd name="T57" fmla="*/ 6041739 h 36"/>
                <a:gd name="T58" fmla="*/ 9132240 w 51"/>
                <a:gd name="T59" fmla="*/ 6041739 h 36"/>
                <a:gd name="T60" fmla="*/ 7316915 w 51"/>
                <a:gd name="T61" fmla="*/ 3334420 h 36"/>
                <a:gd name="T62" fmla="*/ 8234778 w 51"/>
                <a:gd name="T63" fmla="*/ 3062925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3" y="7"/>
                    <a:pt x="43" y="10"/>
                  </a:cubicBezTo>
                  <a:cubicBezTo>
                    <a:pt x="43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6" y="18"/>
                  </a:moveTo>
                  <a:cubicBezTo>
                    <a:pt x="48" y="16"/>
                    <a:pt x="50" y="14"/>
                    <a:pt x="50" y="10"/>
                  </a:cubicBezTo>
                  <a:cubicBezTo>
                    <a:pt x="50" y="7"/>
                    <a:pt x="48" y="4"/>
                    <a:pt x="46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5" y="19"/>
                    <a:pt x="46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Freeform 34">
              <a:extLst>
                <a:ext uri="{FF2B5EF4-FFF2-40B4-BE49-F238E27FC236}">
                  <a16:creationId xmlns:a16="http://schemas.microsoft.com/office/drawing/2014/main" id="{22790079-248D-4B68-B129-0FF596F2B28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807" y="2148"/>
              <a:ext cx="59" cy="85"/>
            </a:xfrm>
            <a:custGeom>
              <a:avLst/>
              <a:gdLst>
                <a:gd name="T0" fmla="*/ 1970602 w 25"/>
                <a:gd name="T1" fmla="*/ 2709425 h 36"/>
                <a:gd name="T2" fmla="*/ 1190224 w 25"/>
                <a:gd name="T3" fmla="*/ 2709425 h 36"/>
                <a:gd name="T4" fmla="*/ 1190224 w 25"/>
                <a:gd name="T5" fmla="*/ 839472 h 36"/>
                <a:gd name="T6" fmla="*/ 1970602 w 25"/>
                <a:gd name="T7" fmla="*/ 839472 h 36"/>
                <a:gd name="T8" fmla="*/ 2959072 w 25"/>
                <a:gd name="T9" fmla="*/ 1831516 h 36"/>
                <a:gd name="T10" fmla="*/ 1970602 w 25"/>
                <a:gd name="T11" fmla="*/ 2709425 h 36"/>
                <a:gd name="T12" fmla="*/ 3515237 w 25"/>
                <a:gd name="T13" fmla="*/ 506123 h 36"/>
                <a:gd name="T14" fmla="*/ 1821332 w 25"/>
                <a:gd name="T15" fmla="*/ 0 h 36"/>
                <a:gd name="T16" fmla="*/ 0 w 25"/>
                <a:gd name="T17" fmla="*/ 0 h 36"/>
                <a:gd name="T18" fmla="*/ 0 w 25"/>
                <a:gd name="T19" fmla="*/ 3548896 h 36"/>
                <a:gd name="T20" fmla="*/ 0 w 25"/>
                <a:gd name="T21" fmla="*/ 6041739 h 36"/>
                <a:gd name="T22" fmla="*/ 1190224 w 25"/>
                <a:gd name="T23" fmla="*/ 6041739 h 36"/>
                <a:gd name="T24" fmla="*/ 1190224 w 25"/>
                <a:gd name="T25" fmla="*/ 3548896 h 36"/>
                <a:gd name="T26" fmla="*/ 1821332 w 25"/>
                <a:gd name="T27" fmla="*/ 3548896 h 36"/>
                <a:gd name="T28" fmla="*/ 3515237 w 25"/>
                <a:gd name="T29" fmla="*/ 3062925 h 36"/>
                <a:gd name="T30" fmla="*/ 4149078 w 25"/>
                <a:gd name="T31" fmla="*/ 1831516 h 36"/>
                <a:gd name="T32" fmla="*/ 3515237 w 25"/>
                <a:gd name="T33" fmla="*/ 506123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6">
                  <a:moveTo>
                    <a:pt x="12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7" y="5"/>
                    <a:pt x="18" y="7"/>
                    <a:pt x="18" y="11"/>
                  </a:cubicBezTo>
                  <a:cubicBezTo>
                    <a:pt x="18" y="14"/>
                    <a:pt x="16" y="16"/>
                    <a:pt x="12" y="16"/>
                  </a:cubicBezTo>
                  <a:close/>
                  <a:moveTo>
                    <a:pt x="21" y="3"/>
                  </a:moveTo>
                  <a:cubicBezTo>
                    <a:pt x="19" y="1"/>
                    <a:pt x="16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6" y="21"/>
                    <a:pt x="19" y="20"/>
                    <a:pt x="21" y="18"/>
                  </a:cubicBezTo>
                  <a:cubicBezTo>
                    <a:pt x="23" y="17"/>
                    <a:pt x="25" y="14"/>
                    <a:pt x="25" y="11"/>
                  </a:cubicBezTo>
                  <a:cubicBezTo>
                    <a:pt x="25" y="7"/>
                    <a:pt x="23" y="4"/>
                    <a:pt x="21" y="3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Freeform 35">
              <a:extLst>
                <a:ext uri="{FF2B5EF4-FFF2-40B4-BE49-F238E27FC236}">
                  <a16:creationId xmlns:a16="http://schemas.microsoft.com/office/drawing/2014/main" id="{D0B992FA-DAB9-4FB4-8DED-43817733F6B4}"/>
                </a:ext>
              </a:extLst>
            </p:cNvPr>
            <p:cNvSpPr>
              <a:spLocks/>
            </p:cNvSpPr>
            <p:nvPr/>
          </p:nvSpPr>
          <p:spPr bwMode="black">
            <a:xfrm>
              <a:off x="2578" y="2147"/>
              <a:ext cx="56" cy="86"/>
            </a:xfrm>
            <a:custGeom>
              <a:avLst/>
              <a:gdLst>
                <a:gd name="T0" fmla="*/ 3250391 w 23"/>
                <a:gd name="T1" fmla="*/ 2287342 h 37"/>
                <a:gd name="T2" fmla="*/ 1359970 w 23"/>
                <a:gd name="T3" fmla="*/ 1442938 h 37"/>
                <a:gd name="T4" fmla="*/ 3042904 w 23"/>
                <a:gd name="T5" fmla="*/ 720589 h 37"/>
                <a:gd name="T6" fmla="*/ 4931494 w 23"/>
                <a:gd name="T7" fmla="*/ 971944 h 37"/>
                <a:gd name="T8" fmla="*/ 4931494 w 23"/>
                <a:gd name="T9" fmla="*/ 306695 h 37"/>
                <a:gd name="T10" fmla="*/ 3042904 w 23"/>
                <a:gd name="T11" fmla="*/ 0 h 37"/>
                <a:gd name="T12" fmla="*/ 0 w 23"/>
                <a:gd name="T13" fmla="*/ 1563917 h 37"/>
                <a:gd name="T14" fmla="*/ 2336878 w 23"/>
                <a:gd name="T15" fmla="*/ 2955899 h 37"/>
                <a:gd name="T16" fmla="*/ 4026032 w 23"/>
                <a:gd name="T17" fmla="*/ 3807973 h 37"/>
                <a:gd name="T18" fmla="*/ 2336878 w 23"/>
                <a:gd name="T19" fmla="*/ 4530322 h 37"/>
                <a:gd name="T20" fmla="*/ 0 w 23"/>
                <a:gd name="T21" fmla="*/ 4302812 h 37"/>
                <a:gd name="T22" fmla="*/ 0 w 23"/>
                <a:gd name="T23" fmla="*/ 4971565 h 37"/>
                <a:gd name="T24" fmla="*/ 2186291 w 23"/>
                <a:gd name="T25" fmla="*/ 5274731 h 37"/>
                <a:gd name="T26" fmla="*/ 5436680 w 23"/>
                <a:gd name="T27" fmla="*/ 3807973 h 37"/>
                <a:gd name="T28" fmla="*/ 3250391 w 23"/>
                <a:gd name="T29" fmla="*/ 2287342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37">
                  <a:moveTo>
                    <a:pt x="14" y="16"/>
                  </a:moveTo>
                  <a:cubicBezTo>
                    <a:pt x="9" y="14"/>
                    <a:pt x="6" y="13"/>
                    <a:pt x="6" y="10"/>
                  </a:cubicBezTo>
                  <a:cubicBezTo>
                    <a:pt x="6" y="8"/>
                    <a:pt x="9" y="5"/>
                    <a:pt x="13" y="5"/>
                  </a:cubicBezTo>
                  <a:cubicBezTo>
                    <a:pt x="16" y="5"/>
                    <a:pt x="19" y="6"/>
                    <a:pt x="21" y="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4" y="19"/>
                    <a:pt x="10" y="21"/>
                  </a:cubicBezTo>
                  <a:cubicBezTo>
                    <a:pt x="15" y="23"/>
                    <a:pt x="17" y="24"/>
                    <a:pt x="17" y="27"/>
                  </a:cubicBezTo>
                  <a:cubicBezTo>
                    <a:pt x="17" y="30"/>
                    <a:pt x="14" y="32"/>
                    <a:pt x="10" y="32"/>
                  </a:cubicBezTo>
                  <a:cubicBezTo>
                    <a:pt x="6" y="32"/>
                    <a:pt x="2" y="31"/>
                    <a:pt x="0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6" y="37"/>
                    <a:pt x="9" y="37"/>
                  </a:cubicBezTo>
                  <a:cubicBezTo>
                    <a:pt x="19" y="37"/>
                    <a:pt x="23" y="32"/>
                    <a:pt x="23" y="27"/>
                  </a:cubicBezTo>
                  <a:cubicBezTo>
                    <a:pt x="23" y="21"/>
                    <a:pt x="20" y="18"/>
                    <a:pt x="14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Freeform 36">
              <a:extLst>
                <a:ext uri="{FF2B5EF4-FFF2-40B4-BE49-F238E27FC236}">
                  <a16:creationId xmlns:a16="http://schemas.microsoft.com/office/drawing/2014/main" id="{BC32CBB5-2B27-4860-8268-6779DD1A0D8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518" y="2200"/>
              <a:ext cx="36" cy="36"/>
            </a:xfrm>
            <a:custGeom>
              <a:avLst/>
              <a:gdLst>
                <a:gd name="T0" fmla="*/ 1249402 w 15"/>
                <a:gd name="T1" fmla="*/ 1490602 h 15"/>
                <a:gd name="T2" fmla="*/ 1249402 w 15"/>
                <a:gd name="T3" fmla="*/ 1064436 h 15"/>
                <a:gd name="T4" fmla="*/ 1675399 w 15"/>
                <a:gd name="T5" fmla="*/ 1064436 h 15"/>
                <a:gd name="T6" fmla="*/ 2118914 w 15"/>
                <a:gd name="T7" fmla="*/ 1249402 h 15"/>
                <a:gd name="T8" fmla="*/ 1675399 w 15"/>
                <a:gd name="T9" fmla="*/ 1490602 h 15"/>
                <a:gd name="T10" fmla="*/ 1249402 w 15"/>
                <a:gd name="T11" fmla="*/ 1490602 h 15"/>
                <a:gd name="T12" fmla="*/ 1249402 w 15"/>
                <a:gd name="T13" fmla="*/ 1675399 h 15"/>
                <a:gd name="T14" fmla="*/ 1675399 w 15"/>
                <a:gd name="T15" fmla="*/ 1675399 h 15"/>
                <a:gd name="T16" fmla="*/ 2118914 w 15"/>
                <a:gd name="T17" fmla="*/ 2554646 h 15"/>
                <a:gd name="T18" fmla="*/ 2269913 w 15"/>
                <a:gd name="T19" fmla="*/ 2554646 h 15"/>
                <a:gd name="T20" fmla="*/ 1934117 w 15"/>
                <a:gd name="T21" fmla="*/ 1675399 h 15"/>
                <a:gd name="T22" fmla="*/ 2269913 w 15"/>
                <a:gd name="T23" fmla="*/ 1249402 h 15"/>
                <a:gd name="T24" fmla="*/ 1675399 w 15"/>
                <a:gd name="T25" fmla="*/ 882881 h 15"/>
                <a:gd name="T26" fmla="*/ 1064436 w 15"/>
                <a:gd name="T27" fmla="*/ 882881 h 15"/>
                <a:gd name="T28" fmla="*/ 1064436 w 15"/>
                <a:gd name="T29" fmla="*/ 2554646 h 15"/>
                <a:gd name="T30" fmla="*/ 1249402 w 15"/>
                <a:gd name="T31" fmla="*/ 2554646 h 15"/>
                <a:gd name="T32" fmla="*/ 1249402 w 15"/>
                <a:gd name="T33" fmla="*/ 1675399 h 15"/>
                <a:gd name="T34" fmla="*/ 1675399 w 15"/>
                <a:gd name="T35" fmla="*/ 3132559 h 15"/>
                <a:gd name="T36" fmla="*/ 3132559 w 15"/>
                <a:gd name="T37" fmla="*/ 1675399 h 15"/>
                <a:gd name="T38" fmla="*/ 1675399 w 15"/>
                <a:gd name="T39" fmla="*/ 0 h 15"/>
                <a:gd name="T40" fmla="*/ 0 w 15"/>
                <a:gd name="T41" fmla="*/ 1675399 h 15"/>
                <a:gd name="T42" fmla="*/ 1675399 w 15"/>
                <a:gd name="T43" fmla="*/ 3132559 h 15"/>
                <a:gd name="T44" fmla="*/ 443515 w 15"/>
                <a:gd name="T45" fmla="*/ 1675399 h 15"/>
                <a:gd name="T46" fmla="*/ 1675399 w 15"/>
                <a:gd name="T47" fmla="*/ 443515 h 15"/>
                <a:gd name="T48" fmla="*/ 2998565 w 15"/>
                <a:gd name="T49" fmla="*/ 1675399 h 15"/>
                <a:gd name="T50" fmla="*/ 1675399 w 15"/>
                <a:gd name="T51" fmla="*/ 2998565 h 15"/>
                <a:gd name="T52" fmla="*/ 443515 w 15"/>
                <a:gd name="T53" fmla="*/ 1675399 h 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" h="15">
                  <a:moveTo>
                    <a:pt x="6" y="7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10" y="5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lnTo>
                    <a:pt x="6" y="7"/>
                  </a:lnTo>
                  <a:close/>
                  <a:moveTo>
                    <a:pt x="6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4"/>
                    <a:pt x="10" y="4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lnTo>
                    <a:pt x="6" y="8"/>
                  </a:lnTo>
                  <a:close/>
                  <a:moveTo>
                    <a:pt x="8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lose/>
                  <a:moveTo>
                    <a:pt x="2" y="8"/>
                  </a:moveTo>
                  <a:cubicBezTo>
                    <a:pt x="2" y="4"/>
                    <a:pt x="4" y="2"/>
                    <a:pt x="8" y="2"/>
                  </a:cubicBezTo>
                  <a:cubicBezTo>
                    <a:pt x="11" y="2"/>
                    <a:pt x="14" y="4"/>
                    <a:pt x="14" y="8"/>
                  </a:cubicBezTo>
                  <a:cubicBezTo>
                    <a:pt x="14" y="11"/>
                    <a:pt x="11" y="14"/>
                    <a:pt x="8" y="14"/>
                  </a:cubicBezTo>
                  <a:cubicBezTo>
                    <a:pt x="4" y="14"/>
                    <a:pt x="2" y="11"/>
                    <a:pt x="2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19" r:id="rId1"/>
    <p:sldLayoutId id="2147487320" r:id="rId2"/>
    <p:sldLayoutId id="2147487321" r:id="rId3"/>
    <p:sldLayoutId id="2147487322" r:id="rId4"/>
    <p:sldLayoutId id="2147487323" r:id="rId5"/>
    <p:sldLayoutId id="2147487324" r:id="rId6"/>
    <p:sldLayoutId id="2147487325" r:id="rId7"/>
    <p:sldLayoutId id="2147487326" r:id="rId8"/>
    <p:sldLayoutId id="2147487327" r:id="rId9"/>
    <p:sldLayoutId id="2147487328" r:id="rId10"/>
    <p:sldLayoutId id="2147487329" r:id="rId11"/>
    <p:sldLayoutId id="2147487330" r:id="rId12"/>
    <p:sldLayoutId id="2147487331" r:id="rId13"/>
    <p:sldLayoutId id="2147487332" r:id="rId14"/>
  </p:sldLayoutIdLst>
  <p:transition spd="slow">
    <p:wipe dir="r"/>
  </p:transition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646464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646464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646464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646464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646464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rgbClr val="646464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rgbClr val="646464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rgbClr val="646464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rgbClr val="646464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CBCBCB"/>
        </a:buClr>
        <a:buFont typeface="Wingdings" panose="05000000000000000000" pitchFamily="2" charset="2"/>
        <a:buChar char="§"/>
        <a:defRPr sz="2400" kern="1200">
          <a:solidFill>
            <a:srgbClr val="646464"/>
          </a:solidFill>
          <a:latin typeface="Arial"/>
          <a:ea typeface="+mn-ea"/>
          <a:cs typeface="Arial"/>
        </a:defRPr>
      </a:lvl1pPr>
      <a:lvl2pPr marL="50165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BCBCB"/>
        </a:buClr>
        <a:buFont typeface="Wingdings" panose="05000000000000000000" pitchFamily="2" charset="2"/>
        <a:buChar char="§"/>
        <a:defRPr sz="2000" kern="1200">
          <a:solidFill>
            <a:srgbClr val="646464"/>
          </a:solidFill>
          <a:latin typeface="Arial"/>
          <a:ea typeface="+mn-ea"/>
          <a:cs typeface="Arial"/>
        </a:defRPr>
      </a:lvl2pPr>
      <a:lvl3pPr marL="776288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BCBCB"/>
        </a:buClr>
        <a:buFont typeface="Wingdings" panose="05000000000000000000" pitchFamily="2" charset="2"/>
        <a:buChar char="§"/>
        <a:defRPr sz="1600" kern="1200">
          <a:solidFill>
            <a:srgbClr val="646464"/>
          </a:solidFill>
          <a:latin typeface="Arial"/>
          <a:ea typeface="+mn-ea"/>
          <a:cs typeface="Arial"/>
        </a:defRPr>
      </a:lvl3pPr>
      <a:lvl4pPr marL="1077913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BCBCB"/>
        </a:buClr>
        <a:buFont typeface="Wingdings" panose="05000000000000000000" pitchFamily="2" charset="2"/>
        <a:buChar char="§"/>
        <a:defRPr sz="1600" kern="1200">
          <a:solidFill>
            <a:srgbClr val="646464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kaiserpermanente.org/thrive/resource-center/maintain-dont-gain-weight-management-promotional-flier" TargetMode="Externa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kaiserpermanente.org/thrive/resource-center?tool=email&amp;topic=weight-manageme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cacities.org/Top/Partners/Cities-for-Workforce-Health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0511A49B-7AD1-4043-AD8C-0E36CA4A5B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1150" y="1169988"/>
            <a:ext cx="8497888" cy="1422400"/>
          </a:xfrm>
        </p:spPr>
        <p:txBody>
          <a:bodyPr/>
          <a:lstStyle/>
          <a:p>
            <a:r>
              <a:rPr lang="en-US" altLang="en-US" sz="3600"/>
              <a:t>	</a:t>
            </a:r>
            <a:r>
              <a:rPr lang="en-US" altLang="en-US" sz="4800"/>
              <a:t>Building A Culture of Health</a:t>
            </a:r>
            <a:br>
              <a:rPr lang="en-US" altLang="en-US" sz="4800"/>
            </a:br>
            <a:r>
              <a:rPr lang="en-US" altLang="en-US" sz="4800"/>
              <a:t>		</a:t>
            </a:r>
            <a:r>
              <a:rPr lang="en-US" altLang="en-US" sz="3600"/>
              <a:t>4 Things in 10 Minutes </a:t>
            </a:r>
          </a:p>
        </p:txBody>
      </p:sp>
      <p:sp>
        <p:nvSpPr>
          <p:cNvPr id="32771" name="Subtitle 2">
            <a:extLst>
              <a:ext uri="{FF2B5EF4-FFF2-40B4-BE49-F238E27FC236}">
                <a16:creationId xmlns:a16="http://schemas.microsoft.com/office/drawing/2014/main" id="{85EBC0E6-BA5C-4796-A109-4D3CA4EF2BB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20713" y="2878138"/>
            <a:ext cx="8188325" cy="1316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i="1">
                <a:solidFill>
                  <a:schemeClr val="bg1"/>
                </a:solidFill>
              </a:rPr>
              <a:t>Easy, No Cost Actions Your Team Can Start Tomorrow</a:t>
            </a:r>
          </a:p>
        </p:txBody>
      </p:sp>
      <p:sp>
        <p:nvSpPr>
          <p:cNvPr id="32772" name="TextBox 3">
            <a:extLst>
              <a:ext uri="{FF2B5EF4-FFF2-40B4-BE49-F238E27FC236}">
                <a16:creationId xmlns:a16="http://schemas.microsoft.com/office/drawing/2014/main" id="{CE1A72FA-BB8A-4FA8-B9E3-7B7A63CB4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088" y="5133975"/>
            <a:ext cx="33512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Karen E. Lyons, MPH</a:t>
            </a:r>
          </a:p>
          <a:p>
            <a:r>
              <a:rPr lang="en-US" altLang="en-US">
                <a:solidFill>
                  <a:schemeClr val="bg1"/>
                </a:solidFill>
              </a:rPr>
              <a:t>Director, Workforce Health Consulting</a:t>
            </a:r>
          </a:p>
          <a:p>
            <a:r>
              <a:rPr lang="en-US" altLang="en-US">
                <a:solidFill>
                  <a:schemeClr val="bg1"/>
                </a:solidFill>
              </a:rPr>
              <a:t>Kaiser Permanente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">
            <a:extLst>
              <a:ext uri="{FF2B5EF4-FFF2-40B4-BE49-F238E27FC236}">
                <a16:creationId xmlns:a16="http://schemas.microsoft.com/office/drawing/2014/main" id="{4A7783EF-8221-4FCD-9CDB-D9D044C8EA0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C70451A2-2A45-4342-A8AD-BE44567A0CBA}" type="slidenum">
              <a:rPr lang="en-US" altLang="en-US" sz="900">
                <a:solidFill>
                  <a:srgbClr val="414636"/>
                </a:solidFill>
              </a:rPr>
              <a:pPr/>
              <a:t>10</a:t>
            </a:fld>
            <a:endParaRPr lang="en-US" altLang="en-US" sz="900">
              <a:solidFill>
                <a:srgbClr val="414636"/>
              </a:solidFill>
            </a:endParaRPr>
          </a:p>
        </p:txBody>
      </p:sp>
      <p:sp>
        <p:nvSpPr>
          <p:cNvPr id="21507" name="Date Placeholder 4">
            <a:extLst>
              <a:ext uri="{FF2B5EF4-FFF2-40B4-BE49-F238E27FC236}">
                <a16:creationId xmlns:a16="http://schemas.microsoft.com/office/drawing/2014/main" id="{8BBE810A-2FE7-4892-8C71-41B56CFA5EA0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>
          <a:xfrm>
            <a:off x="0" y="0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fld id="{74A5EB06-1608-452A-9D1E-C4F06CB0126B}" type="datetime4">
              <a:rPr lang="en-US" altLang="en-US" sz="900" smtClean="0">
                <a:solidFill>
                  <a:schemeClr val="bg2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August 31, 2020</a:t>
            </a:fld>
            <a:endParaRPr lang="en-US" altLang="en-US" sz="900">
              <a:solidFill>
                <a:schemeClr val="bg2"/>
              </a:solidFill>
            </a:endParaRP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7CFB9E94-187B-4C35-AB88-16B1576B03A8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889000"/>
            <a:ext cx="1201738" cy="5221288"/>
          </a:xfrm>
          <a:prstGeom prst="rect">
            <a:avLst/>
          </a:prstGeom>
          <a:solidFill>
            <a:srgbClr val="AAB198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1800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F84DF12E-0FF4-4547-82A1-A2B1A4B998AC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00988" y="889000"/>
            <a:ext cx="1243012" cy="5221288"/>
          </a:xfrm>
          <a:prstGeom prst="rect">
            <a:avLst/>
          </a:prstGeom>
          <a:solidFill>
            <a:srgbClr val="AAB198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1800"/>
          </a:p>
        </p:txBody>
      </p:sp>
      <p:pic>
        <p:nvPicPr>
          <p:cNvPr id="44038" name="Picture 1">
            <a:extLst>
              <a:ext uri="{FF2B5EF4-FFF2-40B4-BE49-F238E27FC236}">
                <a16:creationId xmlns:a16="http://schemas.microsoft.com/office/drawing/2014/main" id="{A422EDC8-1552-4AA1-B609-2B6D3AC7F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889000"/>
            <a:ext cx="7610475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>
            <a:extLst>
              <a:ext uri="{FF2B5EF4-FFF2-40B4-BE49-F238E27FC236}">
                <a16:creationId xmlns:a16="http://schemas.microsoft.com/office/drawing/2014/main" id="{F2E0024B-DA82-4246-A7EE-0BA95446DF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914400"/>
            <a:ext cx="660400" cy="5562600"/>
          </a:xfrm>
          <a:prstGeom prst="rect">
            <a:avLst/>
          </a:prstGeom>
          <a:solidFill>
            <a:srgbClr val="AAB198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1800"/>
          </a:p>
        </p:txBody>
      </p:sp>
      <p:sp>
        <p:nvSpPr>
          <p:cNvPr id="38916" name="Slide Number Placeholder 2">
            <a:extLst>
              <a:ext uri="{FF2B5EF4-FFF2-40B4-BE49-F238E27FC236}">
                <a16:creationId xmlns:a16="http://schemas.microsoft.com/office/drawing/2014/main" id="{D76BCE7B-432A-4AC0-9218-6FED13C00B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639C767B-1053-43A8-9BDF-3CED05CB61D6}" type="slidenum">
              <a:rPr lang="en-US" altLang="en-US" sz="900">
                <a:solidFill>
                  <a:srgbClr val="414636"/>
                </a:solidFill>
              </a:rPr>
              <a:pPr/>
              <a:t>11</a:t>
            </a:fld>
            <a:endParaRPr lang="en-US" altLang="en-US" sz="900">
              <a:solidFill>
                <a:srgbClr val="414636"/>
              </a:solidFill>
            </a:endParaRPr>
          </a:p>
        </p:txBody>
      </p:sp>
      <p:sp>
        <p:nvSpPr>
          <p:cNvPr id="38918" name="Date Placeholder 4">
            <a:extLst>
              <a:ext uri="{FF2B5EF4-FFF2-40B4-BE49-F238E27FC236}">
                <a16:creationId xmlns:a16="http://schemas.microsoft.com/office/drawing/2014/main" id="{BA51CD65-9D22-42C3-8AB9-915A50DD02C6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>
          <a:xfrm>
            <a:off x="0" y="0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900" dirty="0">
              <a:solidFill>
                <a:schemeClr val="bg2"/>
              </a:solidFill>
            </a:endParaRPr>
          </a:p>
        </p:txBody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E87E747D-D674-4545-A8D1-10C83481A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0" y="287338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n-US"/>
              <a:t>Promotional &amp; Engagement Materials Included</a:t>
            </a:r>
          </a:p>
        </p:txBody>
      </p:sp>
      <p:sp>
        <p:nvSpPr>
          <p:cNvPr id="38920" name="Rectangle 5">
            <a:extLst>
              <a:ext uri="{FF2B5EF4-FFF2-40B4-BE49-F238E27FC236}">
                <a16:creationId xmlns:a16="http://schemas.microsoft.com/office/drawing/2014/main" id="{F9EE6579-2E17-4616-B956-E518040AB97B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67738" y="914400"/>
            <a:ext cx="576262" cy="5562600"/>
          </a:xfrm>
          <a:prstGeom prst="rect">
            <a:avLst/>
          </a:prstGeom>
          <a:solidFill>
            <a:srgbClr val="AAB198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1800"/>
          </a:p>
        </p:txBody>
      </p:sp>
      <p:sp>
        <p:nvSpPr>
          <p:cNvPr id="46087" name="Rectangle 1">
            <a:extLst>
              <a:ext uri="{FF2B5EF4-FFF2-40B4-BE49-F238E27FC236}">
                <a16:creationId xmlns:a16="http://schemas.microsoft.com/office/drawing/2014/main" id="{A90744A1-66A7-4731-905C-D0143F7D9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763" y="6111875"/>
            <a:ext cx="1347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hlinkClick r:id="rId3"/>
              </a:rPr>
              <a:t>Click Here</a:t>
            </a:r>
            <a:endParaRPr lang="en-US" altLang="en-US"/>
          </a:p>
        </p:txBody>
      </p:sp>
      <p:pic>
        <p:nvPicPr>
          <p:cNvPr id="46088" name="Picture 2">
            <a:extLst>
              <a:ext uri="{FF2B5EF4-FFF2-40B4-BE49-F238E27FC236}">
                <a16:creationId xmlns:a16="http://schemas.microsoft.com/office/drawing/2014/main" id="{1DF5CB09-BB9D-4093-BE2A-9A93F329A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22591" r="6131" b="3419"/>
          <a:stretch>
            <a:fillRect/>
          </a:stretch>
        </p:blipFill>
        <p:spPr bwMode="auto">
          <a:xfrm>
            <a:off x="3360738" y="2495550"/>
            <a:ext cx="523240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3">
            <a:extLst>
              <a:ext uri="{FF2B5EF4-FFF2-40B4-BE49-F238E27FC236}">
                <a16:creationId xmlns:a16="http://schemas.microsoft.com/office/drawing/2014/main" id="{9ED81BB3-05AA-4D3D-8E8F-C8DE199068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4772025"/>
            <a:ext cx="2271712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">
            <a:extLst>
              <a:ext uri="{FF2B5EF4-FFF2-40B4-BE49-F238E27FC236}">
                <a16:creationId xmlns:a16="http://schemas.microsoft.com/office/drawing/2014/main" id="{A815B534-158E-491E-9248-F12C04C592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r="3175" b="15982"/>
          <a:stretch>
            <a:fillRect/>
          </a:stretch>
        </p:blipFill>
        <p:spPr bwMode="auto">
          <a:xfrm>
            <a:off x="5119688" y="914400"/>
            <a:ext cx="2193925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">
            <a:extLst>
              <a:ext uri="{FF2B5EF4-FFF2-40B4-BE49-F238E27FC236}">
                <a16:creationId xmlns:a16="http://schemas.microsoft.com/office/drawing/2014/main" id="{E02E6048-E238-46A0-A983-6A25756F1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914400"/>
            <a:ext cx="3546475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C034E886-01C1-4D0A-B319-A2F6694C4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41425"/>
            <a:ext cx="3276600" cy="1123950"/>
          </a:xfrm>
        </p:spPr>
        <p:txBody>
          <a:bodyPr/>
          <a:lstStyle/>
          <a:p>
            <a:pPr eaLnBrk="1" hangingPunct="1"/>
            <a:r>
              <a:rPr lang="en-US" altLang="en-US"/>
              <a:t>Push-Ready</a:t>
            </a:r>
            <a:br>
              <a:rPr lang="en-US" altLang="en-US"/>
            </a:br>
            <a:r>
              <a:rPr lang="en-US" altLang="en-US"/>
              <a:t>Weekly Emails </a:t>
            </a: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52C65C90-0A21-474C-9B5B-23C9F1C8648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77000"/>
            <a:ext cx="466725" cy="228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E784BAC6-BFAE-4E7C-A5CC-44B4509E4443}" type="slidenum">
              <a:rPr lang="en-US" altLang="en-US" sz="900">
                <a:solidFill>
                  <a:srgbClr val="414636"/>
                </a:solidFill>
              </a:rPr>
              <a:pPr/>
              <a:t>12</a:t>
            </a:fld>
            <a:endParaRPr lang="en-US" altLang="en-US" sz="900">
              <a:solidFill>
                <a:srgbClr val="414636"/>
              </a:solidFill>
            </a:endParaRPr>
          </a:p>
        </p:txBody>
      </p:sp>
      <p:sp>
        <p:nvSpPr>
          <p:cNvPr id="51205" name="Date Placeholder 5">
            <a:extLst>
              <a:ext uri="{FF2B5EF4-FFF2-40B4-BE49-F238E27FC236}">
                <a16:creationId xmlns:a16="http://schemas.microsoft.com/office/drawing/2014/main" id="{D460937F-D82E-49FF-9A63-11BAAF6B72B8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>
          <a:xfrm>
            <a:off x="0" y="6477000"/>
            <a:ext cx="1276350" cy="228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fld id="{1A52F33D-BD1B-4557-BA16-078216137F54}" type="datetime4">
              <a:rPr lang="en-US" altLang="en-US" sz="900" smtClean="0">
                <a:solidFill>
                  <a:schemeClr val="bg2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August 31, 2020</a:t>
            </a:fld>
            <a:endParaRPr lang="en-US" altLang="en-US" sz="900">
              <a:solidFill>
                <a:schemeClr val="bg2"/>
              </a:solidFill>
            </a:endParaRPr>
          </a:p>
        </p:txBody>
      </p:sp>
      <p:sp>
        <p:nvSpPr>
          <p:cNvPr id="48133" name="TextBox 4">
            <a:extLst>
              <a:ext uri="{FF2B5EF4-FFF2-40B4-BE49-F238E27FC236}">
                <a16:creationId xmlns:a16="http://schemas.microsoft.com/office/drawing/2014/main" id="{5C3BB36C-2D40-4875-965C-5EA224FEE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38" y="6196013"/>
            <a:ext cx="14366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35000"/>
              </a:spcBef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Click Here</a:t>
            </a: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8134" name="Picture 1">
            <a:extLst>
              <a:ext uri="{FF2B5EF4-FFF2-40B4-BE49-F238E27FC236}">
                <a16:creationId xmlns:a16="http://schemas.microsoft.com/office/drawing/2014/main" id="{75A5F6C5-B53B-4990-B244-8A0C35C42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327025"/>
            <a:ext cx="4829175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7FDBBBF1-710F-400D-B736-99C5CA7F0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77863"/>
            <a:ext cx="8229600" cy="563562"/>
          </a:xfrm>
        </p:spPr>
        <p:txBody>
          <a:bodyPr/>
          <a:lstStyle/>
          <a:p>
            <a:r>
              <a:rPr lang="en-US" altLang="en-US"/>
              <a:t>Resources Provided in Emails </a:t>
            </a:r>
          </a:p>
        </p:txBody>
      </p:sp>
      <p:sp>
        <p:nvSpPr>
          <p:cNvPr id="26627" name="Slide Number Placeholder 2">
            <a:extLst>
              <a:ext uri="{FF2B5EF4-FFF2-40B4-BE49-F238E27FC236}">
                <a16:creationId xmlns:a16="http://schemas.microsoft.com/office/drawing/2014/main" id="{E255C627-A210-4D68-A395-DB71B14F5F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5E800F50-7028-466B-940F-ABFB570B4946}" type="slidenum">
              <a:rPr lang="en-US" altLang="en-US" sz="900">
                <a:solidFill>
                  <a:srgbClr val="414636"/>
                </a:solidFill>
              </a:rPr>
              <a:pPr/>
              <a:t>13</a:t>
            </a:fld>
            <a:endParaRPr lang="en-US" altLang="en-US" sz="900">
              <a:solidFill>
                <a:srgbClr val="414636"/>
              </a:solidFill>
            </a:endParaRPr>
          </a:p>
        </p:txBody>
      </p:sp>
      <p:sp>
        <p:nvSpPr>
          <p:cNvPr id="26629" name="Date Placeholder 4">
            <a:extLst>
              <a:ext uri="{FF2B5EF4-FFF2-40B4-BE49-F238E27FC236}">
                <a16:creationId xmlns:a16="http://schemas.microsoft.com/office/drawing/2014/main" id="{1AE62F93-DAAA-4802-9C88-94BA9BD61527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>
          <a:xfrm>
            <a:off x="0" y="0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900" dirty="0">
              <a:solidFill>
                <a:schemeClr val="bg2"/>
              </a:solidFill>
            </a:endParaRPr>
          </a:p>
        </p:txBody>
      </p:sp>
      <p:pic>
        <p:nvPicPr>
          <p:cNvPr id="50181" name="Picture 2">
            <a:extLst>
              <a:ext uri="{FF2B5EF4-FFF2-40B4-BE49-F238E27FC236}">
                <a16:creationId xmlns:a16="http://schemas.microsoft.com/office/drawing/2014/main" id="{BC39A857-76FF-46DD-A228-EBA953967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41425"/>
            <a:ext cx="6284913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015E43E9-0579-43E1-956F-55B45CF25055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1360488"/>
            <a:ext cx="1428750" cy="5116512"/>
          </a:xfrm>
          <a:prstGeom prst="rect">
            <a:avLst/>
          </a:prstGeom>
          <a:solidFill>
            <a:srgbClr val="AAB198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180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6A3E89E-26E4-48A6-AC11-43DB3ACA10E7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13663" y="1241425"/>
            <a:ext cx="1428750" cy="5116513"/>
          </a:xfrm>
          <a:prstGeom prst="rect">
            <a:avLst/>
          </a:prstGeom>
          <a:solidFill>
            <a:srgbClr val="AAB198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>
            <a:extLst>
              <a:ext uri="{FF2B5EF4-FFF2-40B4-BE49-F238E27FC236}">
                <a16:creationId xmlns:a16="http://schemas.microsoft.com/office/drawing/2014/main" id="{804BB747-D303-4E47-B1FA-5449EF012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169988"/>
            <a:ext cx="59626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Box 1">
            <a:extLst>
              <a:ext uri="{FF2B5EF4-FFF2-40B4-BE49-F238E27FC236}">
                <a16:creationId xmlns:a16="http://schemas.microsoft.com/office/drawing/2014/main" id="{62F7914B-F7A0-4851-9711-11849278F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675" y="5889625"/>
            <a:ext cx="2143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Karen.E.Lyons@kp.org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9E779-AF40-4412-8A9F-2C7DCE7F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2197100"/>
          </a:xfrm>
        </p:spPr>
        <p:txBody>
          <a:bodyPr/>
          <a:lstStyle/>
          <a:p>
            <a:pPr>
              <a:defRPr/>
            </a:pPr>
            <a:br>
              <a:rPr lang="en-US" sz="2800" dirty="0"/>
            </a:br>
            <a:r>
              <a:rPr lang="en-US" sz="2800" dirty="0"/>
              <a:t>explore the wealth of resources offered through this initiative: 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i="1" dirty="0">
                <a:hlinkClick r:id="rId2"/>
              </a:rPr>
              <a:t>Cities for Workforce Health</a:t>
            </a:r>
            <a:br>
              <a:rPr lang="en-US" dirty="0"/>
            </a:br>
            <a:endParaRPr lang="en-US" dirty="0"/>
          </a:p>
        </p:txBody>
      </p:sp>
      <p:sp>
        <p:nvSpPr>
          <p:cNvPr id="33795" name="Text Placeholder 2">
            <a:extLst>
              <a:ext uri="{FF2B5EF4-FFF2-40B4-BE49-F238E27FC236}">
                <a16:creationId xmlns:a16="http://schemas.microsoft.com/office/drawing/2014/main" id="{01E46391-6025-4D54-A02A-E808A4D4F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z="4400">
                <a:solidFill>
                  <a:schemeClr val="bg1"/>
                </a:solidFill>
              </a:rPr>
              <a:t>ACTION #1</a:t>
            </a: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BA5B5535-F9AC-49E0-BAD7-306F671A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411163"/>
            <a:ext cx="3827463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8741F149-2091-4FC6-BA2A-2F8250C90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28613"/>
            <a:ext cx="383222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>
            <a:extLst>
              <a:ext uri="{FF2B5EF4-FFF2-40B4-BE49-F238E27FC236}">
                <a16:creationId xmlns:a16="http://schemas.microsoft.com/office/drawing/2014/main" id="{243E416F-E625-4CDD-91E7-8D2A0D903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994275"/>
            <a:ext cx="244951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>
            <a:extLst>
              <a:ext uri="{FF2B5EF4-FFF2-40B4-BE49-F238E27FC236}">
                <a16:creationId xmlns:a16="http://schemas.microsoft.com/office/drawing/2014/main" id="{421CAD75-4965-4166-88B3-EB1977858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4994275"/>
            <a:ext cx="1482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>
            <a:extLst>
              <a:ext uri="{FF2B5EF4-FFF2-40B4-BE49-F238E27FC236}">
                <a16:creationId xmlns:a16="http://schemas.microsoft.com/office/drawing/2014/main" id="{31B1B0B3-748F-488E-A55A-C29CBA07A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948238"/>
            <a:ext cx="5365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>
            <a:extLst>
              <a:ext uri="{FF2B5EF4-FFF2-40B4-BE49-F238E27FC236}">
                <a16:creationId xmlns:a16="http://schemas.microsoft.com/office/drawing/2014/main" id="{BF5B60DB-A814-4D54-8D01-224CF1C5BF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5011738"/>
            <a:ext cx="11890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1">
            <a:extLst>
              <a:ext uri="{FF2B5EF4-FFF2-40B4-BE49-F238E27FC236}">
                <a16:creationId xmlns:a16="http://schemas.microsoft.com/office/drawing/2014/main" id="{01778E48-C5E8-48C3-8914-8D6F404F0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38" y="1141413"/>
            <a:ext cx="41354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Cities for Workforce Health is designed to engage League cities and their employees in building a culture of health and making enhanced health and productivity a reality at the workplace.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4FA43B91-5FD7-4FC7-86F3-282565836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36550"/>
            <a:ext cx="8229600" cy="563563"/>
          </a:xfrm>
        </p:spPr>
        <p:txBody>
          <a:bodyPr/>
          <a:lstStyle/>
          <a:p>
            <a:r>
              <a:rPr lang="en-US" altLang="en-US">
                <a:solidFill>
                  <a:srgbClr val="0070C0"/>
                </a:solidFill>
              </a:rPr>
              <a:t>Cities for Workforce Health: 4 Initiatives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CC4089E-B4D1-4AA7-9795-BE4C88083E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226146"/>
          <a:ext cx="6236208" cy="370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844" name="Rounded Rectangle 2">
            <a:extLst>
              <a:ext uri="{FF2B5EF4-FFF2-40B4-BE49-F238E27FC236}">
                <a16:creationId xmlns:a16="http://schemas.microsoft.com/office/drawing/2014/main" id="{B4EBE9BE-5CB0-492B-9120-CB960490E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313" y="1403350"/>
            <a:ext cx="2787650" cy="16335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Help select cities (who have demonstrated readiness and commitment) advance their workforce health strategy via expertise &amp; financial support.</a:t>
            </a:r>
          </a:p>
        </p:txBody>
      </p:sp>
      <p:sp>
        <p:nvSpPr>
          <p:cNvPr id="35845" name="Rounded Rectangle 8">
            <a:extLst>
              <a:ext uri="{FF2B5EF4-FFF2-40B4-BE49-F238E27FC236}">
                <a16:creationId xmlns:a16="http://schemas.microsoft.com/office/drawing/2014/main" id="{A04AE0A5-1EFC-4826-A675-6EADA0275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3297238"/>
            <a:ext cx="2787650" cy="132715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Provide resources for all cities to begin developing and implementing workforce health programs.</a:t>
            </a:r>
          </a:p>
        </p:txBody>
      </p:sp>
      <p:sp>
        <p:nvSpPr>
          <p:cNvPr id="35846" name="Right Brace 4">
            <a:extLst>
              <a:ext uri="{FF2B5EF4-FFF2-40B4-BE49-F238E27FC236}">
                <a16:creationId xmlns:a16="http://schemas.microsoft.com/office/drawing/2014/main" id="{369F68F4-89F8-46CD-8B4C-0A8E900914F6}"/>
              </a:ext>
            </a:extLst>
          </p:cNvPr>
          <p:cNvSpPr>
            <a:spLocks/>
          </p:cNvSpPr>
          <p:nvPr/>
        </p:nvSpPr>
        <p:spPr bwMode="auto">
          <a:xfrm>
            <a:off x="5141913" y="3205163"/>
            <a:ext cx="482600" cy="1371600"/>
          </a:xfrm>
          <a:prstGeom prst="rightBrace">
            <a:avLst>
              <a:gd name="adj1" fmla="val 8329"/>
              <a:gd name="adj2" fmla="val 50000"/>
            </a:avLst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F595BB-EA58-48E0-A91A-420049016BED}"/>
              </a:ext>
            </a:extLst>
          </p:cNvPr>
          <p:cNvSpPr/>
          <p:nvPr/>
        </p:nvSpPr>
        <p:spPr>
          <a:xfrm>
            <a:off x="461963" y="5262563"/>
            <a:ext cx="7877175" cy="579437"/>
          </a:xfrm>
          <a:prstGeom prst="rect">
            <a:avLst/>
          </a:prstGeom>
          <a:solidFill>
            <a:srgbClr val="0070C0"/>
          </a:solidFill>
        </p:spPr>
        <p:txBody>
          <a:bodyPr lIns="86486" tIns="43243" rIns="86486" bIns="43243">
            <a:spAutoFit/>
          </a:bodyPr>
          <a:lstStyle/>
          <a:p>
            <a:pPr marL="324320" indent="-324320"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Audience: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HR Directors, City Wellness Champions, Elected Officials, Wellness Committees, &amp; Other Key City Stakeholders</a:t>
            </a:r>
          </a:p>
        </p:txBody>
      </p:sp>
      <p:sp>
        <p:nvSpPr>
          <p:cNvPr id="35848" name="Right Brace 4">
            <a:extLst>
              <a:ext uri="{FF2B5EF4-FFF2-40B4-BE49-F238E27FC236}">
                <a16:creationId xmlns:a16="http://schemas.microsoft.com/office/drawing/2014/main" id="{D027B1DC-BF23-4EEF-B91F-DF648FB4E45F}"/>
              </a:ext>
            </a:extLst>
          </p:cNvPr>
          <p:cNvSpPr>
            <a:spLocks/>
          </p:cNvSpPr>
          <p:nvPr/>
        </p:nvSpPr>
        <p:spPr bwMode="auto">
          <a:xfrm>
            <a:off x="5118100" y="1622425"/>
            <a:ext cx="530225" cy="1503363"/>
          </a:xfrm>
          <a:prstGeom prst="rightBrace">
            <a:avLst>
              <a:gd name="adj1" fmla="val 8309"/>
              <a:gd name="adj2" fmla="val 50000"/>
            </a:avLst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5849" name="Rectangle 6">
            <a:extLst>
              <a:ext uri="{FF2B5EF4-FFF2-40B4-BE49-F238E27FC236}">
                <a16:creationId xmlns:a16="http://schemas.microsoft.com/office/drawing/2014/main" id="{C2B10E20-5736-4C80-A354-A473502E42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F65D429E-6C0E-4082-80C3-DEDE0652AF1A}" type="slidenum">
              <a:rPr lang="en-US" altLang="en-US" sz="900">
                <a:solidFill>
                  <a:srgbClr val="41463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900">
              <a:solidFill>
                <a:srgbClr val="414636"/>
              </a:solidFill>
            </a:endParaRPr>
          </a:p>
        </p:txBody>
      </p:sp>
      <p:sp>
        <p:nvSpPr>
          <p:cNvPr id="35850" name="Rectangle 49">
            <a:extLst>
              <a:ext uri="{FF2B5EF4-FFF2-40B4-BE49-F238E27FC236}">
                <a16:creationId xmlns:a16="http://schemas.microsoft.com/office/drawing/2014/main" id="{1D2E5443-AC2A-48A0-A246-01BB1CAB55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900">
                <a:solidFill>
                  <a:schemeClr val="bg2"/>
                </a:solidFill>
              </a:rPr>
              <a:t>|     © 2011 Kaiser Foundation Health Plan, Inc. For internal use only.</a:t>
            </a:r>
          </a:p>
        </p:txBody>
      </p:sp>
      <p:sp>
        <p:nvSpPr>
          <p:cNvPr id="35851" name="Rectangle 50">
            <a:extLst>
              <a:ext uri="{FF2B5EF4-FFF2-40B4-BE49-F238E27FC236}">
                <a16:creationId xmlns:a16="http://schemas.microsoft.com/office/drawing/2014/main" id="{C5E2E3D2-FF53-4AAD-BA6E-9413C38F8F70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21A612DD-852D-40A4-84C2-1EB71F4A7005}" type="datetime4">
              <a:rPr lang="en-US" altLang="en-US" sz="900" smtClean="0">
                <a:solidFill>
                  <a:schemeClr val="bg2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August 31, 2020</a:t>
            </a:fld>
            <a:endParaRPr lang="en-US" altLang="en-US" sz="9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9E779-AF40-4412-8A9F-2C7DCE7F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4406900"/>
            <a:ext cx="8648700" cy="2586038"/>
          </a:xfrm>
        </p:spPr>
        <p:txBody>
          <a:bodyPr/>
          <a:lstStyle/>
          <a:p>
            <a:pPr>
              <a:defRPr/>
            </a:pPr>
            <a:br>
              <a:rPr lang="en-US" sz="2800" dirty="0"/>
            </a:br>
            <a:r>
              <a:rPr lang="en-US" sz="2800" dirty="0"/>
              <a:t>take your personal well-being self assessment, then Have a book club read; take action personally and at work. </a:t>
            </a:r>
            <a:r>
              <a:rPr lang="en-US" sz="2800" i="1" dirty="0"/>
              <a:t>Help colleagues thrive how they want to.</a:t>
            </a:r>
            <a:br>
              <a:rPr lang="en-US" dirty="0"/>
            </a:br>
            <a:endParaRPr lang="en-US" dirty="0"/>
          </a:p>
        </p:txBody>
      </p:sp>
      <p:sp>
        <p:nvSpPr>
          <p:cNvPr id="37891" name="Text Placeholder 2">
            <a:extLst>
              <a:ext uri="{FF2B5EF4-FFF2-40B4-BE49-F238E27FC236}">
                <a16:creationId xmlns:a16="http://schemas.microsoft.com/office/drawing/2014/main" id="{8D4225D5-EC69-4268-9701-368864EEC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z="4400">
                <a:solidFill>
                  <a:schemeClr val="bg1"/>
                </a:solidFill>
              </a:rPr>
              <a:t>ACTION #2</a:t>
            </a:r>
          </a:p>
        </p:txBody>
      </p:sp>
      <p:sp>
        <p:nvSpPr>
          <p:cNvPr id="37892" name="TextBox 3">
            <a:extLst>
              <a:ext uri="{FF2B5EF4-FFF2-40B4-BE49-F238E27FC236}">
                <a16:creationId xmlns:a16="http://schemas.microsoft.com/office/drawing/2014/main" id="{01549191-77AE-47C7-8529-AE2663A83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1292225"/>
            <a:ext cx="347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37893" name="Picture 7">
            <a:extLst>
              <a:ext uri="{FF2B5EF4-FFF2-40B4-BE49-F238E27FC236}">
                <a16:creationId xmlns:a16="http://schemas.microsoft.com/office/drawing/2014/main" id="{91DFD8CA-7CEA-4F5D-9522-2DB71B8A4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965200"/>
            <a:ext cx="3457575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D7DD47CF-8E93-4653-BAEC-99F20953C3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2288" y="4997450"/>
            <a:ext cx="5486400" cy="369888"/>
          </a:xfrm>
        </p:spPr>
        <p:txBody>
          <a:bodyPr/>
          <a:lstStyle/>
          <a:p>
            <a:r>
              <a:rPr lang="en-US" altLang="en-US"/>
              <a:t>	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66265-2074-4A0D-9231-EBE7A3BD9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9438" y="5367338"/>
            <a:ext cx="8194675" cy="804862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chemeClr val="bg1"/>
                </a:solidFill>
                <a:latin typeface="Arial Narrow" panose="020B0606020202030204" pitchFamily="34" charset="0"/>
              </a:rPr>
              <a:t>Focus on Well-Being, not just the physical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8916" name="Picture Placeholder 4">
            <a:extLst>
              <a:ext uri="{FF2B5EF4-FFF2-40B4-BE49-F238E27FC236}">
                <a16:creationId xmlns:a16="http://schemas.microsoft.com/office/drawing/2014/main" id="{C28BC3EA-73BE-4A98-9307-C81154A46D4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>
            <a:fillRect/>
          </a:stretch>
        </p:blipFill>
        <p:spPr bwMode="auto">
          <a:xfrm>
            <a:off x="2479675" y="285750"/>
            <a:ext cx="5486400" cy="41148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9E779-AF40-4412-8A9F-2C7DCE7F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4406900"/>
            <a:ext cx="8134350" cy="2197100"/>
          </a:xfrm>
        </p:spPr>
        <p:txBody>
          <a:bodyPr/>
          <a:lstStyle/>
          <a:p>
            <a:pPr>
              <a:defRPr/>
            </a:pPr>
            <a:br>
              <a:rPr lang="en-US" sz="2800" dirty="0"/>
            </a:br>
            <a:r>
              <a:rPr lang="en-US" sz="2800" dirty="0"/>
              <a:t>Go to: </a:t>
            </a:r>
            <a:r>
              <a:rPr lang="en-US" sz="2800" dirty="0">
                <a:cs typeface="Calibri" panose="020F0502020204030204" pitchFamily="34" charset="0"/>
              </a:rPr>
              <a:t>kp.org/</a:t>
            </a:r>
            <a:r>
              <a:rPr lang="en-US" sz="2800" dirty="0" err="1">
                <a:cs typeface="Calibri" panose="020F0502020204030204" pitchFamily="34" charset="0"/>
              </a:rPr>
              <a:t>choosebetter</a:t>
            </a:r>
            <a:r>
              <a:rPr lang="en-US" sz="2800" dirty="0">
                <a:cs typeface="Calibri" panose="020F0502020204030204" pitchFamily="34" charset="0"/>
              </a:rPr>
              <a:t>. Become familiar with the employer resources built by Kaiser Permanente. </a:t>
            </a:r>
            <a:br>
              <a:rPr lang="en-US" dirty="0"/>
            </a:br>
            <a:endParaRPr lang="en-US" dirty="0"/>
          </a:p>
        </p:txBody>
      </p:sp>
      <p:sp>
        <p:nvSpPr>
          <p:cNvPr id="39939" name="Text Placeholder 2">
            <a:extLst>
              <a:ext uri="{FF2B5EF4-FFF2-40B4-BE49-F238E27FC236}">
                <a16:creationId xmlns:a16="http://schemas.microsoft.com/office/drawing/2014/main" id="{33B99F0B-5BDB-421F-A615-A6C2F4070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z="4400">
                <a:solidFill>
                  <a:schemeClr val="bg1"/>
                </a:solidFill>
              </a:rPr>
              <a:t>ACTION #3</a:t>
            </a:r>
          </a:p>
        </p:txBody>
      </p:sp>
      <p:sp>
        <p:nvSpPr>
          <p:cNvPr id="39940" name="TextBox 3">
            <a:extLst>
              <a:ext uri="{FF2B5EF4-FFF2-40B4-BE49-F238E27FC236}">
                <a16:creationId xmlns:a16="http://schemas.microsoft.com/office/drawing/2014/main" id="{7ECB63E2-F12F-4777-9427-2C629FA23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1292225"/>
            <a:ext cx="347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39941" name="Picture 8">
            <a:extLst>
              <a:ext uri="{FF2B5EF4-FFF2-40B4-BE49-F238E27FC236}">
                <a16:creationId xmlns:a16="http://schemas.microsoft.com/office/drawing/2014/main" id="{A9D07549-70AD-46F4-9036-93175B57F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55588"/>
            <a:ext cx="489426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1">
            <a:extLst>
              <a:ext uri="{FF2B5EF4-FFF2-40B4-BE49-F238E27FC236}">
                <a16:creationId xmlns:a16="http://schemas.microsoft.com/office/drawing/2014/main" id="{49D25B72-455C-45F5-A224-4D0E89752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844550"/>
            <a:ext cx="4770437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018E2028-4BCC-4A67-A4C4-2A1EBB990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700">
                <a:latin typeface="Arial" panose="020B0604020202020204" pitchFamily="34" charset="0"/>
                <a:cs typeface="Calibri" panose="020F0502020204030204" pitchFamily="34" charset="0"/>
              </a:rPr>
              <a:t>No-cost tools and resources at </a:t>
            </a:r>
            <a:r>
              <a:rPr lang="en-US" altLang="en-US" sz="2700" b="1">
                <a:latin typeface="Arial" panose="020B0604020202020204" pitchFamily="34" charset="0"/>
                <a:cs typeface="Calibri" panose="020F0502020204030204" pitchFamily="34" charset="0"/>
              </a:rPr>
              <a:t>kp.org/choosebetter</a:t>
            </a:r>
            <a:br>
              <a:rPr lang="en-US" altLang="en-US" sz="2800">
                <a:latin typeface="Arial" panose="020B0604020202020204" pitchFamily="34" charset="0"/>
                <a:cs typeface="Calibri" panose="020F0502020204030204" pitchFamily="34" charset="0"/>
              </a:rPr>
            </a:b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963" name="Group 6">
            <a:extLst>
              <a:ext uri="{FF2B5EF4-FFF2-40B4-BE49-F238E27FC236}">
                <a16:creationId xmlns:a16="http://schemas.microsoft.com/office/drawing/2014/main" id="{A58B47D7-A3C9-4C36-9FE0-F958E27578B5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492250"/>
            <a:ext cx="3590925" cy="409575"/>
            <a:chOff x="457200" y="1491676"/>
            <a:chExt cx="3590773" cy="409576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7534F42-252B-4428-8311-7A78D5E77BF1}"/>
                </a:ext>
              </a:extLst>
            </p:cNvPr>
            <p:cNvSpPr/>
            <p:nvPr/>
          </p:nvSpPr>
          <p:spPr>
            <a:xfrm>
              <a:off x="457200" y="1491676"/>
              <a:ext cx="3590773" cy="40957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303030">
                      <a:lumMod val="75000"/>
                      <a:lumOff val="25000"/>
                    </a:srgbClr>
                  </a:solidFill>
                </a:rPr>
                <a:t>Interactive toolkits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FDEEEC-47FF-447C-A1BE-AA59F1DEFAB4}"/>
                </a:ext>
              </a:extLst>
            </p:cNvPr>
            <p:cNvSpPr/>
            <p:nvPr/>
          </p:nvSpPr>
          <p:spPr>
            <a:xfrm rot="16200000">
              <a:off x="457191" y="1491685"/>
              <a:ext cx="409576" cy="409558"/>
            </a:xfrm>
            <a:prstGeom prst="ellipse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B5253E9-B80C-4D3A-A57B-1D1C2D4F4722}"/>
                </a:ext>
              </a:extLst>
            </p:cNvPr>
            <p:cNvSpPr/>
            <p:nvPr/>
          </p:nvSpPr>
          <p:spPr>
            <a:xfrm>
              <a:off x="634992" y="1598039"/>
              <a:ext cx="101596" cy="187325"/>
            </a:xfrm>
            <a:custGeom>
              <a:avLst/>
              <a:gdLst>
                <a:gd name="connsiteX0" fmla="*/ 0 w 149225"/>
                <a:gd name="connsiteY0" fmla="*/ 0 h 250825"/>
                <a:gd name="connsiteX1" fmla="*/ 149225 w 149225"/>
                <a:gd name="connsiteY1" fmla="*/ 127000 h 250825"/>
                <a:gd name="connsiteX2" fmla="*/ 0 w 149225"/>
                <a:gd name="connsiteY2" fmla="*/ 2508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25" h="250825">
                  <a:moveTo>
                    <a:pt x="0" y="0"/>
                  </a:moveTo>
                  <a:lnTo>
                    <a:pt x="149225" y="127000"/>
                  </a:lnTo>
                  <a:lnTo>
                    <a:pt x="0" y="250825"/>
                  </a:lnTo>
                </a:path>
              </a:pathLst>
            </a:custGeom>
            <a:noFill/>
            <a:ln w="31750" cap="sq" cmpd="sng">
              <a:solidFill>
                <a:schemeClr val="bg1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03030"/>
                </a:solidFill>
              </a:endParaRPr>
            </a:p>
          </p:txBody>
        </p:sp>
      </p:grpSp>
      <p:grpSp>
        <p:nvGrpSpPr>
          <p:cNvPr id="40964" name="Group 3">
            <a:extLst>
              <a:ext uri="{FF2B5EF4-FFF2-40B4-BE49-F238E27FC236}">
                <a16:creationId xmlns:a16="http://schemas.microsoft.com/office/drawing/2014/main" id="{E32126D2-E5B9-454C-AA56-CD5DC66D55DC}"/>
              </a:ext>
            </a:extLst>
          </p:cNvPr>
          <p:cNvGrpSpPr>
            <a:grpSpLocks/>
          </p:cNvGrpSpPr>
          <p:nvPr/>
        </p:nvGrpSpPr>
        <p:grpSpPr bwMode="auto">
          <a:xfrm>
            <a:off x="820738" y="2049463"/>
            <a:ext cx="3744912" cy="2427287"/>
            <a:chOff x="776573" y="2050033"/>
            <a:chExt cx="3744768" cy="2427494"/>
          </a:xfrm>
        </p:grpSpPr>
        <p:grpSp>
          <p:nvGrpSpPr>
            <p:cNvPr id="40978" name="Group 23">
              <a:extLst>
                <a:ext uri="{FF2B5EF4-FFF2-40B4-BE49-F238E27FC236}">
                  <a16:creationId xmlns:a16="http://schemas.microsoft.com/office/drawing/2014/main" id="{C602B9BB-38A2-4398-B915-8E14936888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573" y="2122544"/>
              <a:ext cx="120098" cy="116837"/>
              <a:chOff x="1108967" y="2167610"/>
              <a:chExt cx="176955" cy="17215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C5F1E17-B523-4082-9E52-F75CEBC725C8}"/>
                  </a:ext>
                </a:extLst>
              </p:cNvPr>
              <p:cNvCxnSpPr/>
              <p:nvPr/>
            </p:nvCxnSpPr>
            <p:spPr>
              <a:xfrm flipV="1">
                <a:off x="1179136" y="2168376"/>
                <a:ext cx="107592" cy="170765"/>
              </a:xfrm>
              <a:prstGeom prst="line">
                <a:avLst/>
              </a:prstGeom>
              <a:ln w="34925" cap="sq">
                <a:solidFill>
                  <a:schemeClr val="accent4"/>
                </a:solidFill>
                <a:beve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13DA1FB-B436-4B4A-AF5C-526CA8EA6C27}"/>
                  </a:ext>
                </a:extLst>
              </p:cNvPr>
              <p:cNvCxnSpPr/>
              <p:nvPr/>
            </p:nvCxnSpPr>
            <p:spPr>
              <a:xfrm>
                <a:off x="1108967" y="2285339"/>
                <a:ext cx="65491" cy="53802"/>
              </a:xfrm>
              <a:prstGeom prst="line">
                <a:avLst/>
              </a:prstGeom>
              <a:ln w="34925" cap="sq">
                <a:solidFill>
                  <a:schemeClr val="accent4"/>
                </a:solidFill>
                <a:beve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90E164-7283-4CD5-B714-121F3045E165}"/>
                </a:ext>
              </a:extLst>
            </p:cNvPr>
            <p:cNvSpPr txBox="1"/>
            <p:nvPr/>
          </p:nvSpPr>
          <p:spPr>
            <a:xfrm>
              <a:off x="908330" y="2050033"/>
              <a:ext cx="3613011" cy="2427494"/>
            </a:xfrm>
            <a:prstGeom prst="rect">
              <a:avLst/>
            </a:prstGeom>
            <a:noFill/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400" i="1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Arial"/>
                  <a:cs typeface="+mn-cs"/>
                </a:rPr>
                <a:t>Starting a Workforce Health Program </a:t>
              </a:r>
              <a:r>
                <a:rPr lang="en-US" sz="1400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Arial"/>
                  <a:cs typeface="+mn-cs"/>
                </a:rPr>
                <a:t>toolkit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400" i="1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Arial"/>
                  <a:cs typeface="+mn-cs"/>
                </a:rPr>
                <a:t>Workforce Health Resource Guide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400" i="1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Arial"/>
                  <a:cs typeface="+mn-cs"/>
                </a:rPr>
                <a:t>Healthy Meetings Guide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400" i="1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Arial"/>
                  <a:cs typeface="+mn-cs"/>
                </a:rPr>
                <a:t>Maintain Don’t Gain Toolkit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400" i="1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Arial"/>
                  <a:cs typeface="+mn-cs"/>
                </a:rPr>
                <a:t>Tobacco-Free Campus Toolkit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400" i="1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Arial"/>
                  <a:cs typeface="+mn-cs"/>
                </a:rPr>
                <a:t>Walking for Workforce Health Toolkit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400" i="1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Arial"/>
                  <a:cs typeface="+mn-cs"/>
                </a:rPr>
                <a:t>Rest and Revive Toolkit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400" i="1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Arial"/>
                  <a:cs typeface="+mn-cs"/>
                </a:rPr>
                <a:t>Healthy Eating at Work </a:t>
              </a:r>
              <a:r>
                <a:rPr lang="en-US" sz="1400" dirty="0">
                  <a:solidFill>
                    <a:srgbClr val="303030">
                      <a:lumMod val="75000"/>
                      <a:lumOff val="25000"/>
                    </a:srgbClr>
                  </a:solidFill>
                  <a:latin typeface="Arial"/>
                  <a:cs typeface="+mn-cs"/>
                </a:rPr>
                <a:t>food policy toolkit</a:t>
              </a:r>
            </a:p>
          </p:txBody>
        </p:sp>
        <p:grpSp>
          <p:nvGrpSpPr>
            <p:cNvPr id="40980" name="Group 24">
              <a:extLst>
                <a:ext uri="{FF2B5EF4-FFF2-40B4-BE49-F238E27FC236}">
                  <a16:creationId xmlns:a16="http://schemas.microsoft.com/office/drawing/2014/main" id="{CE0CB52A-959E-4AE7-ADEE-4DD6698896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573" y="2414931"/>
              <a:ext cx="120098" cy="116837"/>
              <a:chOff x="1108967" y="2167610"/>
              <a:chExt cx="176955" cy="17215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89D959A-10B0-4B5B-9051-770D07FD177C}"/>
                  </a:ext>
                </a:extLst>
              </p:cNvPr>
              <p:cNvCxnSpPr/>
              <p:nvPr/>
            </p:nvCxnSpPr>
            <p:spPr>
              <a:xfrm flipV="1">
                <a:off x="1179136" y="2167990"/>
                <a:ext cx="107592" cy="170765"/>
              </a:xfrm>
              <a:prstGeom prst="line">
                <a:avLst/>
              </a:prstGeom>
              <a:ln w="34925" cap="sq">
                <a:solidFill>
                  <a:schemeClr val="accent4"/>
                </a:solidFill>
                <a:beve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5D7AC14-004F-48DA-B10D-A140D8871B55}"/>
                  </a:ext>
                </a:extLst>
              </p:cNvPr>
              <p:cNvCxnSpPr/>
              <p:nvPr/>
            </p:nvCxnSpPr>
            <p:spPr>
              <a:xfrm>
                <a:off x="1108967" y="2284953"/>
                <a:ext cx="65491" cy="53802"/>
              </a:xfrm>
              <a:prstGeom prst="line">
                <a:avLst/>
              </a:prstGeom>
              <a:ln w="34925" cap="sq">
                <a:solidFill>
                  <a:schemeClr val="accent4"/>
                </a:solidFill>
                <a:beve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981" name="Group 27">
              <a:extLst>
                <a:ext uri="{FF2B5EF4-FFF2-40B4-BE49-F238E27FC236}">
                  <a16:creationId xmlns:a16="http://schemas.microsoft.com/office/drawing/2014/main" id="{FFC1B718-6D3E-4BB9-BB11-F20A0FF67A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573" y="2707318"/>
              <a:ext cx="120098" cy="116837"/>
              <a:chOff x="1108967" y="2167610"/>
              <a:chExt cx="176955" cy="17215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EA2545E-E294-4777-B681-0C2ACF759366}"/>
                  </a:ext>
                </a:extLst>
              </p:cNvPr>
              <p:cNvCxnSpPr/>
              <p:nvPr/>
            </p:nvCxnSpPr>
            <p:spPr>
              <a:xfrm flipV="1">
                <a:off x="1179136" y="2167604"/>
                <a:ext cx="107592" cy="173105"/>
              </a:xfrm>
              <a:prstGeom prst="line">
                <a:avLst/>
              </a:prstGeom>
              <a:ln w="34925" cap="sq">
                <a:solidFill>
                  <a:schemeClr val="accent4"/>
                </a:solidFill>
                <a:beve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ED653BB-1B22-48BB-86C0-C52BD1195468}"/>
                  </a:ext>
                </a:extLst>
              </p:cNvPr>
              <p:cNvCxnSpPr/>
              <p:nvPr/>
            </p:nvCxnSpPr>
            <p:spPr>
              <a:xfrm>
                <a:off x="1108967" y="2284567"/>
                <a:ext cx="65491" cy="56142"/>
              </a:xfrm>
              <a:prstGeom prst="line">
                <a:avLst/>
              </a:prstGeom>
              <a:ln w="34925" cap="sq">
                <a:solidFill>
                  <a:schemeClr val="accent4"/>
                </a:solidFill>
                <a:beve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982" name="Group 30">
              <a:extLst>
                <a:ext uri="{FF2B5EF4-FFF2-40B4-BE49-F238E27FC236}">
                  <a16:creationId xmlns:a16="http://schemas.microsoft.com/office/drawing/2014/main" id="{5406FC7F-CABF-4498-BFF4-E6315F3D1B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573" y="2999705"/>
              <a:ext cx="120098" cy="116837"/>
              <a:chOff x="1108967" y="2167610"/>
              <a:chExt cx="176955" cy="17215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C260710-0CF7-482B-AB6D-5EA5A8A3E50D}"/>
                  </a:ext>
                </a:extLst>
              </p:cNvPr>
              <p:cNvCxnSpPr/>
              <p:nvPr/>
            </p:nvCxnSpPr>
            <p:spPr>
              <a:xfrm flipV="1">
                <a:off x="1179136" y="2167218"/>
                <a:ext cx="107592" cy="173105"/>
              </a:xfrm>
              <a:prstGeom prst="line">
                <a:avLst/>
              </a:prstGeom>
              <a:ln w="34925" cap="sq">
                <a:solidFill>
                  <a:schemeClr val="accent4"/>
                </a:solidFill>
                <a:beve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743377E-4F24-44FA-BABA-0E2E1CA65DFF}"/>
                  </a:ext>
                </a:extLst>
              </p:cNvPr>
              <p:cNvCxnSpPr/>
              <p:nvPr/>
            </p:nvCxnSpPr>
            <p:spPr>
              <a:xfrm>
                <a:off x="1108967" y="2284181"/>
                <a:ext cx="65491" cy="56142"/>
              </a:xfrm>
              <a:prstGeom prst="line">
                <a:avLst/>
              </a:prstGeom>
              <a:ln w="34925" cap="sq">
                <a:solidFill>
                  <a:schemeClr val="accent4"/>
                </a:solidFill>
                <a:beve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983" name="Group 33">
              <a:extLst>
                <a:ext uri="{FF2B5EF4-FFF2-40B4-BE49-F238E27FC236}">
                  <a16:creationId xmlns:a16="http://schemas.microsoft.com/office/drawing/2014/main" id="{B4FC6CEC-D7B2-460F-B9A0-B5D16C171B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573" y="3292092"/>
              <a:ext cx="120098" cy="116837"/>
              <a:chOff x="1108967" y="2167610"/>
              <a:chExt cx="176955" cy="17215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F5ED7616-18C0-46B5-979E-FE5D19DB1D53}"/>
                  </a:ext>
                </a:extLst>
              </p:cNvPr>
              <p:cNvCxnSpPr/>
              <p:nvPr/>
            </p:nvCxnSpPr>
            <p:spPr>
              <a:xfrm flipV="1">
                <a:off x="1179136" y="2166832"/>
                <a:ext cx="107592" cy="173105"/>
              </a:xfrm>
              <a:prstGeom prst="line">
                <a:avLst/>
              </a:prstGeom>
              <a:ln w="34925" cap="sq">
                <a:solidFill>
                  <a:schemeClr val="accent4"/>
                </a:solidFill>
                <a:beve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7CA6ADD-25D5-408E-A2F7-2640C2C07D99}"/>
                  </a:ext>
                </a:extLst>
              </p:cNvPr>
              <p:cNvCxnSpPr/>
              <p:nvPr/>
            </p:nvCxnSpPr>
            <p:spPr>
              <a:xfrm>
                <a:off x="1108967" y="2283795"/>
                <a:ext cx="65491" cy="56142"/>
              </a:xfrm>
              <a:prstGeom prst="line">
                <a:avLst/>
              </a:prstGeom>
              <a:ln w="34925" cap="sq">
                <a:solidFill>
                  <a:schemeClr val="accent4"/>
                </a:solidFill>
                <a:beve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984" name="Group 36">
              <a:extLst>
                <a:ext uri="{FF2B5EF4-FFF2-40B4-BE49-F238E27FC236}">
                  <a16:creationId xmlns:a16="http://schemas.microsoft.com/office/drawing/2014/main" id="{C6A4EAF6-B64E-41B7-9706-67CD63F859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573" y="3584479"/>
              <a:ext cx="120098" cy="116837"/>
              <a:chOff x="1108967" y="2167610"/>
              <a:chExt cx="176955" cy="172150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3613F19-4FE2-4926-BC76-AD0D8A1A8E68}"/>
                  </a:ext>
                </a:extLst>
              </p:cNvPr>
              <p:cNvCxnSpPr/>
              <p:nvPr/>
            </p:nvCxnSpPr>
            <p:spPr>
              <a:xfrm flipV="1">
                <a:off x="1179136" y="2159427"/>
                <a:ext cx="107592" cy="180123"/>
              </a:xfrm>
              <a:prstGeom prst="line">
                <a:avLst/>
              </a:prstGeom>
              <a:ln w="34925" cap="sq">
                <a:solidFill>
                  <a:schemeClr val="accent4"/>
                </a:solidFill>
                <a:beve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DF90F87-9346-4D0D-8B91-CE0AF3A8961B}"/>
                  </a:ext>
                </a:extLst>
              </p:cNvPr>
              <p:cNvCxnSpPr/>
              <p:nvPr/>
            </p:nvCxnSpPr>
            <p:spPr>
              <a:xfrm>
                <a:off x="1108967" y="2283409"/>
                <a:ext cx="65491" cy="56142"/>
              </a:xfrm>
              <a:prstGeom prst="line">
                <a:avLst/>
              </a:prstGeom>
              <a:ln w="34925" cap="sq">
                <a:solidFill>
                  <a:schemeClr val="accent4"/>
                </a:solidFill>
                <a:beve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985" name="Group 39">
              <a:extLst>
                <a:ext uri="{FF2B5EF4-FFF2-40B4-BE49-F238E27FC236}">
                  <a16:creationId xmlns:a16="http://schemas.microsoft.com/office/drawing/2014/main" id="{660599F2-39EF-4A59-92E6-3B45BEA118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573" y="3876866"/>
              <a:ext cx="120098" cy="116837"/>
              <a:chOff x="1108967" y="2167610"/>
              <a:chExt cx="176955" cy="17215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90549B2-6F39-4BAF-B6E1-8B4421A23737}"/>
                  </a:ext>
                </a:extLst>
              </p:cNvPr>
              <p:cNvCxnSpPr/>
              <p:nvPr/>
            </p:nvCxnSpPr>
            <p:spPr>
              <a:xfrm flipV="1">
                <a:off x="1179136" y="2168398"/>
                <a:ext cx="107592" cy="170766"/>
              </a:xfrm>
              <a:prstGeom prst="line">
                <a:avLst/>
              </a:prstGeom>
              <a:ln w="34925" cap="sq">
                <a:solidFill>
                  <a:schemeClr val="accent4"/>
                </a:solidFill>
                <a:beve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8FE9102-A6F4-48F6-B542-269D4EB71C0E}"/>
                  </a:ext>
                </a:extLst>
              </p:cNvPr>
              <p:cNvCxnSpPr/>
              <p:nvPr/>
            </p:nvCxnSpPr>
            <p:spPr>
              <a:xfrm>
                <a:off x="1108967" y="2285361"/>
                <a:ext cx="65491" cy="53804"/>
              </a:xfrm>
              <a:prstGeom prst="line">
                <a:avLst/>
              </a:prstGeom>
              <a:ln w="34925" cap="sq">
                <a:solidFill>
                  <a:schemeClr val="accent4"/>
                </a:solidFill>
                <a:beve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986" name="Group 42">
              <a:extLst>
                <a:ext uri="{FF2B5EF4-FFF2-40B4-BE49-F238E27FC236}">
                  <a16:creationId xmlns:a16="http://schemas.microsoft.com/office/drawing/2014/main" id="{135E3451-2776-4580-A53D-4A404C0314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573" y="4169250"/>
              <a:ext cx="120098" cy="116837"/>
              <a:chOff x="1108967" y="2167610"/>
              <a:chExt cx="176955" cy="172150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CF30713-E5CA-4414-AC8A-0CBA8B0F0336}"/>
                  </a:ext>
                </a:extLst>
              </p:cNvPr>
              <p:cNvCxnSpPr/>
              <p:nvPr/>
            </p:nvCxnSpPr>
            <p:spPr>
              <a:xfrm flipV="1">
                <a:off x="1179136" y="2168017"/>
                <a:ext cx="107592" cy="170766"/>
              </a:xfrm>
              <a:prstGeom prst="line">
                <a:avLst/>
              </a:prstGeom>
              <a:ln w="34925" cap="sq">
                <a:solidFill>
                  <a:schemeClr val="accent4"/>
                </a:solidFill>
                <a:beve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41D9158-9C8D-4D9A-AF0C-D1F7642436F3}"/>
                  </a:ext>
                </a:extLst>
              </p:cNvPr>
              <p:cNvCxnSpPr/>
              <p:nvPr/>
            </p:nvCxnSpPr>
            <p:spPr>
              <a:xfrm>
                <a:off x="1108967" y="2284979"/>
                <a:ext cx="65491" cy="53804"/>
              </a:xfrm>
              <a:prstGeom prst="line">
                <a:avLst/>
              </a:prstGeom>
              <a:ln w="34925" cap="sq">
                <a:solidFill>
                  <a:schemeClr val="accent4"/>
                </a:solidFill>
                <a:beve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965" name="Group 102">
            <a:extLst>
              <a:ext uri="{FF2B5EF4-FFF2-40B4-BE49-F238E27FC236}">
                <a16:creationId xmlns:a16="http://schemas.microsoft.com/office/drawing/2014/main" id="{6EEA258E-EEA3-462A-9DA2-48041CCB04FF}"/>
              </a:ext>
            </a:extLst>
          </p:cNvPr>
          <p:cNvGrpSpPr>
            <a:grpSpLocks/>
          </p:cNvGrpSpPr>
          <p:nvPr/>
        </p:nvGrpSpPr>
        <p:grpSpPr bwMode="auto">
          <a:xfrm>
            <a:off x="498475" y="5033963"/>
            <a:ext cx="3549650" cy="409575"/>
            <a:chOff x="457200" y="1491676"/>
            <a:chExt cx="3548804" cy="409576"/>
          </a:xfrm>
        </p:grpSpPr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29A6AC99-E897-40F3-96F7-596909A6651C}"/>
                </a:ext>
              </a:extLst>
            </p:cNvPr>
            <p:cNvSpPr/>
            <p:nvPr/>
          </p:nvSpPr>
          <p:spPr>
            <a:xfrm>
              <a:off x="457200" y="1491676"/>
              <a:ext cx="3548804" cy="40957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303030">
                      <a:lumMod val="75000"/>
                      <a:lumOff val="25000"/>
                    </a:srgbClr>
                  </a:solidFill>
                </a:rPr>
                <a:t>Insights blog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9BA9463-8279-47BB-8819-4E86822086BB}"/>
                </a:ext>
              </a:extLst>
            </p:cNvPr>
            <p:cNvSpPr/>
            <p:nvPr/>
          </p:nvSpPr>
          <p:spPr>
            <a:xfrm rot="16200000">
              <a:off x="457151" y="1491725"/>
              <a:ext cx="409576" cy="409477"/>
            </a:xfrm>
            <a:prstGeom prst="ellipse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E49466F7-6A6A-4EA1-BFBE-446C6EB1D49B}"/>
                </a:ext>
              </a:extLst>
            </p:cNvPr>
            <p:cNvSpPr/>
            <p:nvPr/>
          </p:nvSpPr>
          <p:spPr>
            <a:xfrm>
              <a:off x="634958" y="1598038"/>
              <a:ext cx="101576" cy="187325"/>
            </a:xfrm>
            <a:custGeom>
              <a:avLst/>
              <a:gdLst>
                <a:gd name="connsiteX0" fmla="*/ 0 w 149225"/>
                <a:gd name="connsiteY0" fmla="*/ 0 h 250825"/>
                <a:gd name="connsiteX1" fmla="*/ 149225 w 149225"/>
                <a:gd name="connsiteY1" fmla="*/ 127000 h 250825"/>
                <a:gd name="connsiteX2" fmla="*/ 0 w 149225"/>
                <a:gd name="connsiteY2" fmla="*/ 2508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25" h="250825">
                  <a:moveTo>
                    <a:pt x="0" y="0"/>
                  </a:moveTo>
                  <a:lnTo>
                    <a:pt x="149225" y="127000"/>
                  </a:lnTo>
                  <a:lnTo>
                    <a:pt x="0" y="250825"/>
                  </a:lnTo>
                </a:path>
              </a:pathLst>
            </a:custGeom>
            <a:noFill/>
            <a:ln w="31750" cap="sq" cmpd="sng">
              <a:solidFill>
                <a:schemeClr val="bg1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03030"/>
                </a:solidFill>
              </a:endParaRPr>
            </a:p>
          </p:txBody>
        </p:sp>
      </p:grpSp>
      <p:grpSp>
        <p:nvGrpSpPr>
          <p:cNvPr id="40966" name="Group 106">
            <a:extLst>
              <a:ext uri="{FF2B5EF4-FFF2-40B4-BE49-F238E27FC236}">
                <a16:creationId xmlns:a16="http://schemas.microsoft.com/office/drawing/2014/main" id="{EDF3CF64-C1DC-43F6-A054-6C627CA647D9}"/>
              </a:ext>
            </a:extLst>
          </p:cNvPr>
          <p:cNvGrpSpPr>
            <a:grpSpLocks/>
          </p:cNvGrpSpPr>
          <p:nvPr/>
        </p:nvGrpSpPr>
        <p:grpSpPr bwMode="auto">
          <a:xfrm>
            <a:off x="498475" y="4540250"/>
            <a:ext cx="3549650" cy="409575"/>
            <a:chOff x="457200" y="1491676"/>
            <a:chExt cx="3548804" cy="409576"/>
          </a:xfrm>
        </p:grpSpPr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758CF982-08EE-4768-970C-6C14B161E578}"/>
                </a:ext>
              </a:extLst>
            </p:cNvPr>
            <p:cNvSpPr/>
            <p:nvPr/>
          </p:nvSpPr>
          <p:spPr>
            <a:xfrm>
              <a:off x="457200" y="1491676"/>
              <a:ext cx="3548804" cy="40957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303030">
                      <a:lumMod val="75000"/>
                      <a:lumOff val="25000"/>
                    </a:srgbClr>
                  </a:solidFill>
                </a:rPr>
                <a:t>Resource Center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94B0F1D-E079-4F00-8C70-80CECAE759D5}"/>
                </a:ext>
              </a:extLst>
            </p:cNvPr>
            <p:cNvSpPr/>
            <p:nvPr/>
          </p:nvSpPr>
          <p:spPr>
            <a:xfrm rot="16200000">
              <a:off x="457151" y="1491725"/>
              <a:ext cx="409576" cy="409477"/>
            </a:xfrm>
            <a:prstGeom prst="ellipse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6874625B-5ECB-4C63-8D94-3622290FCC0B}"/>
                </a:ext>
              </a:extLst>
            </p:cNvPr>
            <p:cNvSpPr/>
            <p:nvPr/>
          </p:nvSpPr>
          <p:spPr>
            <a:xfrm>
              <a:off x="634958" y="1598039"/>
              <a:ext cx="101576" cy="187325"/>
            </a:xfrm>
            <a:custGeom>
              <a:avLst/>
              <a:gdLst>
                <a:gd name="connsiteX0" fmla="*/ 0 w 149225"/>
                <a:gd name="connsiteY0" fmla="*/ 0 h 250825"/>
                <a:gd name="connsiteX1" fmla="*/ 149225 w 149225"/>
                <a:gd name="connsiteY1" fmla="*/ 127000 h 250825"/>
                <a:gd name="connsiteX2" fmla="*/ 0 w 149225"/>
                <a:gd name="connsiteY2" fmla="*/ 2508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25" h="250825">
                  <a:moveTo>
                    <a:pt x="0" y="0"/>
                  </a:moveTo>
                  <a:lnTo>
                    <a:pt x="149225" y="127000"/>
                  </a:lnTo>
                  <a:lnTo>
                    <a:pt x="0" y="250825"/>
                  </a:lnTo>
                </a:path>
              </a:pathLst>
            </a:custGeom>
            <a:noFill/>
            <a:ln w="31750" cap="sq" cmpd="sng">
              <a:solidFill>
                <a:schemeClr val="bg1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03030"/>
                </a:solidFill>
              </a:endParaRPr>
            </a:p>
          </p:txBody>
        </p:sp>
      </p:grpSp>
      <p:grpSp>
        <p:nvGrpSpPr>
          <p:cNvPr id="40967" name="Group 8">
            <a:extLst>
              <a:ext uri="{FF2B5EF4-FFF2-40B4-BE49-F238E27FC236}">
                <a16:creationId xmlns:a16="http://schemas.microsoft.com/office/drawing/2014/main" id="{979F77E4-AB7F-4121-8501-E2EDFDFFE6DB}"/>
              </a:ext>
            </a:extLst>
          </p:cNvPr>
          <p:cNvGrpSpPr>
            <a:grpSpLocks/>
          </p:cNvGrpSpPr>
          <p:nvPr/>
        </p:nvGrpSpPr>
        <p:grpSpPr bwMode="auto">
          <a:xfrm>
            <a:off x="4533900" y="1533525"/>
            <a:ext cx="4384675" cy="4518025"/>
            <a:chOff x="4568067" y="1583814"/>
            <a:chExt cx="4385621" cy="451853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DE8CB0-70D2-4C22-BD2C-9C61006676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4" r="6501" b="19222"/>
            <a:stretch/>
          </p:blipFill>
          <p:spPr>
            <a:xfrm>
              <a:off x="5080941" y="1583814"/>
              <a:ext cx="2332540" cy="3505593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lumMod val="65000"/>
                  <a:alpha val="43000"/>
                </a:scheme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7104BCC-7CE8-40C5-BF8E-89485743A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19" t="-1" r="8005" b="49152"/>
            <a:stretch/>
          </p:blipFill>
          <p:spPr>
            <a:xfrm>
              <a:off x="4568067" y="3966919"/>
              <a:ext cx="2694569" cy="2135426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lumMod val="65000"/>
                  <a:alpha val="43000"/>
                </a:scheme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97EB58-2FEE-42C3-B275-E6A81CBD66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7" r="6784"/>
            <a:stretch/>
          </p:blipFill>
          <p:spPr>
            <a:xfrm>
              <a:off x="6595742" y="2796800"/>
              <a:ext cx="2357946" cy="3013412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lumMod val="65000"/>
                  <a:alpha val="43000"/>
                </a:schemeClr>
              </a:outerShdw>
            </a:effectLst>
          </p:spPr>
        </p:pic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1EE1D-B64C-40A9-9ADB-4F085BBE0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475" y="338138"/>
            <a:ext cx="3879850" cy="265112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25000"/>
                  <a:lumOff val="75000"/>
                </a:schemeClr>
              </a:buClr>
              <a:buFont typeface="Wingdings" charset="2"/>
              <a:buNone/>
              <a:defRPr/>
            </a:pPr>
            <a:r>
              <a:rPr lang="en-US" dirty="0"/>
              <a:t>THE IMPORTANCE OF WORKFORCE HEALTH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25000"/>
                  <a:lumOff val="75000"/>
                </a:schemeClr>
              </a:buClr>
              <a:buFont typeface="Wingdings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9E779-AF40-4412-8A9F-2C7DCE7F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4406900"/>
            <a:ext cx="8134350" cy="2197100"/>
          </a:xfrm>
        </p:spPr>
        <p:txBody>
          <a:bodyPr/>
          <a:lstStyle/>
          <a:p>
            <a:pPr>
              <a:defRPr/>
            </a:pPr>
            <a:br>
              <a:rPr lang="en-US" sz="2800" dirty="0"/>
            </a:br>
            <a:r>
              <a:rPr lang="en-US" sz="2800" dirty="0"/>
              <a:t>consider the “Maintain don’t gain” campaign for the holidays. Little effort, great engagement and a free “gift” to employees.</a:t>
            </a:r>
            <a:br>
              <a:rPr lang="en-US" dirty="0"/>
            </a:br>
            <a:endParaRPr lang="en-US" dirty="0"/>
          </a:p>
        </p:txBody>
      </p:sp>
      <p:sp>
        <p:nvSpPr>
          <p:cNvPr id="43011" name="Text Placeholder 2">
            <a:extLst>
              <a:ext uri="{FF2B5EF4-FFF2-40B4-BE49-F238E27FC236}">
                <a16:creationId xmlns:a16="http://schemas.microsoft.com/office/drawing/2014/main" id="{1AA8F100-DE9E-44C6-AEEA-802778408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z="4400">
                <a:solidFill>
                  <a:schemeClr val="bg1"/>
                </a:solidFill>
              </a:rPr>
              <a:t>ACTION #4</a:t>
            </a:r>
          </a:p>
        </p:txBody>
      </p:sp>
      <p:sp>
        <p:nvSpPr>
          <p:cNvPr id="43012" name="TextBox 3">
            <a:extLst>
              <a:ext uri="{FF2B5EF4-FFF2-40B4-BE49-F238E27FC236}">
                <a16:creationId xmlns:a16="http://schemas.microsoft.com/office/drawing/2014/main" id="{9A468A17-A1B4-4AD8-B2F3-667C73EB1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1292225"/>
            <a:ext cx="347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43013" name="Picture 3">
            <a:extLst>
              <a:ext uri="{FF2B5EF4-FFF2-40B4-BE49-F238E27FC236}">
                <a16:creationId xmlns:a16="http://schemas.microsoft.com/office/drawing/2014/main" id="{0E94A938-85BA-4B44-A07F-9671534E4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8150"/>
            <a:ext cx="3548063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7296CE"/>
      </a:accent2>
      <a:accent3>
        <a:srgbClr val="FFFFFF"/>
      </a:accent3>
      <a:accent4>
        <a:srgbClr val="000000"/>
      </a:accent4>
      <a:accent5>
        <a:srgbClr val="B6DBCF"/>
      </a:accent5>
      <a:accent6>
        <a:srgbClr val="6787BA"/>
      </a:accent6>
      <a:hlink>
        <a:srgbClr val="7FB741"/>
      </a:hlink>
      <a:folHlink>
        <a:srgbClr val="DA6426"/>
      </a:folHlink>
    </a:clrScheme>
    <a:fontScheme name="Title Slid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7296CE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6787BA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egue Slide">
  <a:themeElements>
    <a:clrScheme name="1_Segue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7296CE"/>
      </a:accent2>
      <a:accent3>
        <a:srgbClr val="FFFFFF"/>
      </a:accent3>
      <a:accent4>
        <a:srgbClr val="000000"/>
      </a:accent4>
      <a:accent5>
        <a:srgbClr val="B6DBCF"/>
      </a:accent5>
      <a:accent6>
        <a:srgbClr val="6787BA"/>
      </a:accent6>
      <a:hlink>
        <a:srgbClr val="7FB741"/>
      </a:hlink>
      <a:folHlink>
        <a:srgbClr val="DA6426"/>
      </a:folHlink>
    </a:clrScheme>
    <a:fontScheme name="1_Segue Slide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Segue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7296CE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6787BA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nt Slide">
  <a:themeElements>
    <a:clrScheme name="Content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8086C1"/>
      </a:accent2>
      <a:accent3>
        <a:srgbClr val="FFFFFF"/>
      </a:accent3>
      <a:accent4>
        <a:srgbClr val="000000"/>
      </a:accent4>
      <a:accent5>
        <a:srgbClr val="B6DBCF"/>
      </a:accent5>
      <a:accent6>
        <a:srgbClr val="7379AF"/>
      </a:accent6>
      <a:hlink>
        <a:srgbClr val="7FB741"/>
      </a:hlink>
      <a:folHlink>
        <a:srgbClr val="DA6426"/>
      </a:folHlink>
    </a:clrScheme>
    <a:fontScheme name="Content Slid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ontent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8086C1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7379AF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ivider Slide">
  <a:themeElements>
    <a:clrScheme name="Divider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7296CE"/>
      </a:accent2>
      <a:accent3>
        <a:srgbClr val="FFFFFF"/>
      </a:accent3>
      <a:accent4>
        <a:srgbClr val="000000"/>
      </a:accent4>
      <a:accent5>
        <a:srgbClr val="B6DBCF"/>
      </a:accent5>
      <a:accent6>
        <a:srgbClr val="6787BA"/>
      </a:accent6>
      <a:hlink>
        <a:srgbClr val="7FB741"/>
      </a:hlink>
      <a:folHlink>
        <a:srgbClr val="DA6426"/>
      </a:folHlink>
    </a:clrScheme>
    <a:fontScheme name="Divider Slid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ivider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7296CE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6787BA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2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8086C1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7379AF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006D9D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50000"/>
            </a:schemeClr>
          </a:solidFill>
          <a:prstDash val="sysDot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>
          <a:defRPr sz="2000" b="1" dirty="0" smtClean="0">
            <a:solidFill>
              <a:schemeClr val="tx1">
                <a:lumMod val="50000"/>
                <a:lumOff val="50000"/>
              </a:schemeClr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NEW BW 2016">
  <a:themeElements>
    <a:clrScheme name="Custom 13">
      <a:dk1>
        <a:srgbClr val="303030"/>
      </a:dk1>
      <a:lt1>
        <a:srgbClr val="FFFFFF"/>
      </a:lt1>
      <a:dk2>
        <a:srgbClr val="003C71"/>
      </a:dk2>
      <a:lt2>
        <a:srgbClr val="696158"/>
      </a:lt2>
      <a:accent1>
        <a:srgbClr val="008578"/>
      </a:accent1>
      <a:accent2>
        <a:srgbClr val="658D1B"/>
      </a:accent2>
      <a:accent3>
        <a:srgbClr val="7C2855"/>
      </a:accent3>
      <a:accent4>
        <a:srgbClr val="006BA6"/>
      </a:accent4>
      <a:accent5>
        <a:srgbClr val="EA7600"/>
      </a:accent5>
      <a:accent6>
        <a:srgbClr val="71C5E8"/>
      </a:accent6>
      <a:hlink>
        <a:srgbClr val="006BA6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BW 2016" id="{8FA3B4C5-A4D9-4AE7-A866-C777527FBE8D}" vid="{5C5878CB-EB51-45A9-9EFE-82754B5500AF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11314</TotalTime>
  <Words>799</Words>
  <Application>Microsoft Office PowerPoint</Application>
  <PresentationFormat>On-screen Show (4:3)</PresentationFormat>
  <Paragraphs>74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 Narrow</vt:lpstr>
      <vt:lpstr>Arial</vt:lpstr>
      <vt:lpstr>Wingdings</vt:lpstr>
      <vt:lpstr>Calibri</vt:lpstr>
      <vt:lpstr>Title Slide</vt:lpstr>
      <vt:lpstr>1_Segue Slide</vt:lpstr>
      <vt:lpstr>Content Slide</vt:lpstr>
      <vt:lpstr>Divider Slide</vt:lpstr>
      <vt:lpstr>Office Theme</vt:lpstr>
      <vt:lpstr>NEW BW 2016</vt:lpstr>
      <vt:lpstr> Building A Culture of Health   4 Things in 10 Minutes </vt:lpstr>
      <vt:lpstr> explore the wealth of resources offered through this initiative:   Cities for Workforce Health </vt:lpstr>
      <vt:lpstr>PowerPoint Presentation</vt:lpstr>
      <vt:lpstr>Cities for Workforce Health: 4 Initiatives</vt:lpstr>
      <vt:lpstr> take your personal well-being self assessment, then Have a book club read; take action personally and at work. Help colleagues thrive how they want to. </vt:lpstr>
      <vt:lpstr>  </vt:lpstr>
      <vt:lpstr> Go to: kp.org/choosebetter. Become familiar with the employer resources built by Kaiser Permanente.  </vt:lpstr>
      <vt:lpstr>No-cost tools and resources at kp.org/choosebetter </vt:lpstr>
      <vt:lpstr> consider the “Maintain don’t gain” campaign for the holidays. Little effort, great engagement and a free “gift” to employees. </vt:lpstr>
      <vt:lpstr>PowerPoint Presentation</vt:lpstr>
      <vt:lpstr>Promotional &amp; Engagement Materials Included</vt:lpstr>
      <vt:lpstr>Push-Ready Weekly Emails </vt:lpstr>
      <vt:lpstr>Resources Provided in Emails </vt:lpstr>
      <vt:lpstr>PowerPoint Presentation</vt:lpstr>
    </vt:vector>
  </TitlesOfParts>
  <Company>Duarte Design,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Christina X. Bernard</dc:creator>
  <cp:lastModifiedBy>Wil Thomas</cp:lastModifiedBy>
  <cp:revision>1070</cp:revision>
  <cp:lastPrinted>2016-08-04T18:52:36Z</cp:lastPrinted>
  <dcterms:created xsi:type="dcterms:W3CDTF">2007-10-19T22:49:56Z</dcterms:created>
  <dcterms:modified xsi:type="dcterms:W3CDTF">2020-08-31T16:30:54Z</dcterms:modified>
</cp:coreProperties>
</file>