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9"/>
  </p:notesMasterIdLst>
  <p:sldIdLst>
    <p:sldId id="256" r:id="rId2"/>
    <p:sldId id="275" r:id="rId3"/>
    <p:sldId id="257" r:id="rId4"/>
    <p:sldId id="279" r:id="rId5"/>
    <p:sldId id="277" r:id="rId6"/>
    <p:sldId id="286" r:id="rId7"/>
    <p:sldId id="280" r:id="rId8"/>
    <p:sldId id="281" r:id="rId9"/>
    <p:sldId id="262" r:id="rId10"/>
    <p:sldId id="285" r:id="rId11"/>
    <p:sldId id="269" r:id="rId12"/>
    <p:sldId id="271" r:id="rId13"/>
    <p:sldId id="276" r:id="rId14"/>
    <p:sldId id="272" r:id="rId15"/>
    <p:sldId id="282" r:id="rId16"/>
    <p:sldId id="284" r:id="rId17"/>
    <p:sldId id="28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031" autoAdjust="0"/>
  </p:normalViewPr>
  <p:slideViewPr>
    <p:cSldViewPr snapToGrid="0">
      <p:cViewPr varScale="1">
        <p:scale>
          <a:sx n="63" d="100"/>
          <a:sy n="63"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AFFILIATION</a:t>
            </a:r>
            <a:r>
              <a:rPr lang="en-US"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WITH LIVE WELL SBC COALITION</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Affiliation with Live Well SBC Coalition</c:v>
                </c:pt>
              </c:strCache>
            </c:strRef>
          </c:tx>
          <c:spPr>
            <a:solidFill>
              <a:schemeClr val="accent1"/>
            </a:solidFill>
          </c:spPr>
          <c:dPt>
            <c:idx val="0"/>
            <c:bubble3D val="0"/>
            <c:spPr>
              <a:solidFill>
                <a:srgbClr val="C00000"/>
              </a:solidFill>
              <a:ln w="19050">
                <a:solidFill>
                  <a:schemeClr val="lt1"/>
                </a:solidFill>
              </a:ln>
              <a:effectLst/>
            </c:spPr>
          </c:dPt>
          <c:dPt>
            <c:idx val="1"/>
            <c:bubble3D val="0"/>
            <c:spPr>
              <a:solidFill>
                <a:schemeClr val="accent1"/>
              </a:solidFill>
              <a:ln w="19050">
                <a:solidFill>
                  <a:schemeClr val="lt1"/>
                </a:solidFill>
              </a:ln>
              <a:effectLst/>
            </c:spPr>
          </c:dPt>
          <c:dPt>
            <c:idx val="2"/>
            <c:bubble3D val="0"/>
            <c:spPr>
              <a:solidFill>
                <a:schemeClr val="accent6"/>
              </a:solidFill>
              <a:ln w="19050">
                <a:solidFill>
                  <a:schemeClr val="lt1"/>
                </a:solid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1"/>
              <c:showCatName val="0"/>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1"/>
              <c:showCatName val="0"/>
              <c:showSerName val="0"/>
              <c:showPercent val="0"/>
              <c:showBubbleSize val="0"/>
            </c:dLbl>
            <c:dLbl>
              <c:idx val="2"/>
              <c:layout/>
              <c:tx>
                <c:rich>
                  <a:bodyPr/>
                  <a:lstStyle/>
                  <a:p>
                    <a:fld id="{37D54247-3045-498B-AF79-F6EB3461A059}" type="VALUE">
                      <a:rPr lang="en-US">
                        <a:solidFill>
                          <a:schemeClr val="accent1"/>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Partner Organization</c:v>
                </c:pt>
                <c:pt idx="1">
                  <c:v>Employee of Partner Organization</c:v>
                </c:pt>
                <c:pt idx="2">
                  <c:v>No Affiliation (or I don't know)</c:v>
                </c:pt>
              </c:strCache>
            </c:strRef>
          </c:cat>
          <c:val>
            <c:numRef>
              <c:f>Sheet1!$B$2:$B$4</c:f>
              <c:numCache>
                <c:formatCode>0%</c:formatCode>
                <c:ptCount val="3"/>
                <c:pt idx="0">
                  <c:v>0.185</c:v>
                </c:pt>
                <c:pt idx="1">
                  <c:v>0.70299999999999996</c:v>
                </c:pt>
                <c:pt idx="2">
                  <c:v>0.111</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628397222320735E-4"/>
          <c:y val="0.84967976128381439"/>
          <c:w val="0.99943716027776797"/>
          <c:h val="0.1335073751545592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rgbClr val="C00000"/>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3"/>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rgbClr val="7030A0"/>
              </a:solidFill>
              <a:ln w="19050">
                <a:solidFill>
                  <a:schemeClr val="lt1"/>
                </a:solidFill>
              </a:ln>
              <a:effectLst/>
            </c:spPr>
          </c:dPt>
          <c:dPt>
            <c:idx val="7"/>
            <c:bubble3D val="0"/>
            <c:spPr>
              <a:solidFill>
                <a:srgbClr val="FFFF00"/>
              </a:solidFill>
              <a:ln w="19050">
                <a:solidFill>
                  <a:schemeClr val="lt1"/>
                </a:solidFill>
              </a:ln>
              <a:effectLst/>
            </c:spPr>
          </c:dPt>
          <c:dLbls>
            <c:dLbl>
              <c:idx val="1"/>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spPr>
                <a:noFill/>
                <a:ln>
                  <a:noFill/>
                </a:ln>
                <a:effectLst/>
              </c:spPr>
              <c:txPr>
                <a:bodyPr rot="0" spcFirstLastPara="1" vertOverflow="ellipsis" vert="horz" wrap="square" lIns="38100" tIns="19050" rIns="38100" bIns="19050" anchor="b" anchorCtr="1">
                  <a:spAutoFit/>
                </a:bodyPr>
                <a:lstStyle/>
                <a:p>
                  <a:pPr>
                    <a:defRPr sz="1400"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dLbl>
              <c:idx val="5"/>
              <c:spPr>
                <a:noFill/>
                <a:ln>
                  <a:noFill/>
                </a:ln>
                <a:effectLst/>
              </c:spPr>
              <c:txPr>
                <a:bodyPr rot="0" spcFirstLastPara="1" vertOverflow="ellipsis" vert="horz" wrap="square" lIns="38100" tIns="19050" rIns="38100" bIns="19050" anchor="b" anchorCtr="1">
                  <a:spAutoFit/>
                </a:bodyPr>
                <a:lstStyle/>
                <a:p>
                  <a:pPr>
                    <a:defRPr sz="1400"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dLbl>
              <c:idx val="6"/>
              <c:spPr>
                <a:noFill/>
                <a:ln>
                  <a:noFill/>
                </a:ln>
                <a:effectLst/>
              </c:spPr>
              <c:txPr>
                <a:bodyPr rot="0" spcFirstLastPara="1" vertOverflow="ellipsis" vert="horz" wrap="square" lIns="38100" tIns="19050" rIns="38100" bIns="19050" anchor="b" anchorCtr="1">
                  <a:spAutoFit/>
                </a:bodyPr>
                <a:lstStyle/>
                <a:p>
                  <a:pPr>
                    <a:defRPr sz="1400"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spPr>
              <a:noFill/>
              <a:ln>
                <a:noFill/>
              </a:ln>
              <a:effectLst/>
            </c:spPr>
            <c:txPr>
              <a:bodyPr rot="0" spcFirstLastPara="1" vertOverflow="ellipsis" vert="horz" wrap="square" lIns="38100" tIns="19050" rIns="38100" bIns="19050" anchor="b" anchorCtr="1">
                <a:spAutoFit/>
              </a:bodyPr>
              <a:lstStyle/>
              <a:p>
                <a:pPr>
                  <a:defRPr sz="1400" b="0" i="0" u="none" strike="noStrike" kern="1200" baseline="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Sheet1!$A$2:$A$9</c:f>
              <c:strCache>
                <c:ptCount val="8"/>
                <c:pt idx="0">
                  <c:v>Buellton</c:v>
                </c:pt>
                <c:pt idx="1">
                  <c:v>Goleta</c:v>
                </c:pt>
                <c:pt idx="2">
                  <c:v>Guadalupe</c:v>
                </c:pt>
                <c:pt idx="3">
                  <c:v>Isla Vista</c:v>
                </c:pt>
                <c:pt idx="4">
                  <c:v>Lompoc</c:v>
                </c:pt>
                <c:pt idx="5">
                  <c:v>Santa Barbara</c:v>
                </c:pt>
                <c:pt idx="6">
                  <c:v>Santa Maria</c:v>
                </c:pt>
                <c:pt idx="7">
                  <c:v>Other</c:v>
                </c:pt>
              </c:strCache>
            </c:strRef>
          </c:cat>
          <c:val>
            <c:numRef>
              <c:f>Sheet1!$B$2:$B$9</c:f>
              <c:numCache>
                <c:formatCode>0.00%</c:formatCode>
                <c:ptCount val="8"/>
                <c:pt idx="0">
                  <c:v>3.0800000000000001E-2</c:v>
                </c:pt>
                <c:pt idx="1">
                  <c:v>1.54E-2</c:v>
                </c:pt>
                <c:pt idx="2">
                  <c:v>3.0800000000000001E-2</c:v>
                </c:pt>
                <c:pt idx="3">
                  <c:v>1.54E-2</c:v>
                </c:pt>
                <c:pt idx="4">
                  <c:v>0.41539999999999999</c:v>
                </c:pt>
                <c:pt idx="5">
                  <c:v>4.6199999999999998E-2</c:v>
                </c:pt>
                <c:pt idx="6">
                  <c:v>0.41539999999999999</c:v>
                </c:pt>
                <c:pt idx="7">
                  <c:v>3.0800000000000001E-2</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Soda (Regular)</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Sheet1!$A$2</c:f>
              <c:numCache>
                <c:formatCode>0%</c:formatCode>
                <c:ptCount val="1"/>
                <c:pt idx="0">
                  <c:v>0.83</c:v>
                </c:pt>
              </c:numCache>
            </c:numRef>
          </c:val>
          <c:extLst/>
        </c:ser>
        <c:ser>
          <c:idx val="1"/>
          <c:order val="1"/>
          <c:tx>
            <c:strRef>
              <c:f>Sheet1!$B$1</c:f>
              <c:strCache>
                <c:ptCount val="1"/>
                <c:pt idx="0">
                  <c:v>Diet Soda</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0%</c:formatCode>
                <c:ptCount val="1"/>
                <c:pt idx="0">
                  <c:v>0.83</c:v>
                </c:pt>
              </c:numCache>
            </c:numRef>
          </c:val>
          <c:extLst/>
        </c:ser>
        <c:ser>
          <c:idx val="2"/>
          <c:order val="2"/>
          <c:tx>
            <c:strRef>
              <c:f>Sheet1!$C$1</c:f>
              <c:strCache>
                <c:ptCount val="1"/>
                <c:pt idx="0">
                  <c:v>Water</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0%</c:formatCode>
                <c:ptCount val="1"/>
                <c:pt idx="0">
                  <c:v>0.79</c:v>
                </c:pt>
              </c:numCache>
            </c:numRef>
          </c:val>
          <c:extLst/>
        </c:ser>
        <c:ser>
          <c:idx val="3"/>
          <c:order val="3"/>
          <c:tx>
            <c:strRef>
              <c:f>Sheet1!$D$1</c:f>
              <c:strCache>
                <c:ptCount val="1"/>
                <c:pt idx="0">
                  <c:v>Sports Drinks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0%</c:formatCode>
                <c:ptCount val="1"/>
                <c:pt idx="0">
                  <c:v>0.48</c:v>
                </c:pt>
              </c:numCache>
            </c:numRef>
          </c:val>
          <c:extLst/>
        </c:ser>
        <c:ser>
          <c:idx val="4"/>
          <c:order val="4"/>
          <c:tx>
            <c:strRef>
              <c:f>Sheet1!$E$1</c:f>
              <c:strCache>
                <c:ptCount val="1"/>
                <c:pt idx="0">
                  <c:v>Energy Drinks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Sheet1!$E$2</c:f>
              <c:numCache>
                <c:formatCode>0%</c:formatCode>
                <c:ptCount val="1"/>
                <c:pt idx="0">
                  <c:v>0.22</c:v>
                </c:pt>
              </c:numCache>
            </c:numRef>
          </c:val>
          <c:extLst/>
        </c:ser>
        <c:ser>
          <c:idx val="5"/>
          <c:order val="5"/>
          <c:tx>
            <c:strRef>
              <c:f>Sheet1!$F$1</c:f>
              <c:strCache>
                <c:ptCount val="1"/>
                <c:pt idx="0">
                  <c:v>White Milk</c:v>
                </c:pt>
              </c:strCache>
            </c:strRef>
          </c:tx>
          <c:spPr>
            <a:solidFill>
              <a:srgbClr val="FFFF00"/>
            </a:solidFill>
            <a:ln>
              <a:solidFill>
                <a:srgbClr val="FFFF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Sheet1!$F$2</c:f>
              <c:numCache>
                <c:formatCode>0%</c:formatCode>
                <c:ptCount val="1"/>
                <c:pt idx="0">
                  <c:v>0.04</c:v>
                </c:pt>
              </c:numCache>
            </c:numRef>
          </c:val>
          <c:extLst/>
        </c:ser>
        <c:dLbls>
          <c:showLegendKey val="0"/>
          <c:showVal val="0"/>
          <c:showCatName val="0"/>
          <c:showSerName val="0"/>
          <c:showPercent val="0"/>
          <c:showBubbleSize val="0"/>
        </c:dLbls>
        <c:gapWidth val="219"/>
        <c:overlap val="-27"/>
        <c:axId val="114049360"/>
        <c:axId val="114049752"/>
      </c:barChart>
      <c:catAx>
        <c:axId val="114049360"/>
        <c:scaling>
          <c:orientation val="minMax"/>
        </c:scaling>
        <c:delete val="1"/>
        <c:axPos val="b"/>
        <c:numFmt formatCode="General" sourceLinked="1"/>
        <c:majorTickMark val="none"/>
        <c:minorTickMark val="none"/>
        <c:tickLblPos val="nextTo"/>
        <c:crossAx val="114049752"/>
        <c:crosses val="autoZero"/>
        <c:auto val="1"/>
        <c:lblAlgn val="ctr"/>
        <c:lblOffset val="100"/>
        <c:noMultiLvlLbl val="0"/>
      </c:catAx>
      <c:valAx>
        <c:axId val="1140497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crossAx val="1140493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Soda (Regular)</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Sheet1!$A$2</c:f>
              <c:numCache>
                <c:formatCode>0%</c:formatCode>
                <c:ptCount val="1"/>
                <c:pt idx="0">
                  <c:v>1</c:v>
                </c:pt>
              </c:numCache>
            </c:numRef>
          </c:val>
          <c:extLst/>
        </c:ser>
        <c:ser>
          <c:idx val="1"/>
          <c:order val="1"/>
          <c:tx>
            <c:strRef>
              <c:f>Sheet1!$B$1</c:f>
              <c:strCache>
                <c:ptCount val="1"/>
                <c:pt idx="0">
                  <c:v>Diet Soda</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0%</c:formatCode>
                <c:ptCount val="1"/>
                <c:pt idx="0">
                  <c:v>1</c:v>
                </c:pt>
              </c:numCache>
            </c:numRef>
          </c:val>
          <c:extLst/>
        </c:ser>
        <c:ser>
          <c:idx val="2"/>
          <c:order val="2"/>
          <c:tx>
            <c:strRef>
              <c:f>Sheet1!$C$1</c:f>
              <c:strCache>
                <c:ptCount val="1"/>
                <c:pt idx="0">
                  <c:v>Water</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0%</c:formatCode>
                <c:ptCount val="1"/>
                <c:pt idx="0">
                  <c:v>0.75</c:v>
                </c:pt>
              </c:numCache>
            </c:numRef>
          </c:val>
          <c:extLst/>
        </c:ser>
        <c:ser>
          <c:idx val="3"/>
          <c:order val="3"/>
          <c:tx>
            <c:strRef>
              <c:f>Sheet1!$D$1</c:f>
              <c:strCache>
                <c:ptCount val="1"/>
                <c:pt idx="0">
                  <c:v>Sports Drinks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0%</c:formatCode>
                <c:ptCount val="1"/>
                <c:pt idx="0">
                  <c:v>0.38</c:v>
                </c:pt>
              </c:numCache>
            </c:numRef>
          </c:val>
          <c:extLst/>
        </c:ser>
        <c:ser>
          <c:idx val="4"/>
          <c:order val="4"/>
          <c:tx>
            <c:strRef>
              <c:f>Sheet1!$E$1</c:f>
              <c:strCache>
                <c:ptCount val="1"/>
                <c:pt idx="0">
                  <c:v>Energy Drinks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Sheet1!$E$2</c:f>
              <c:numCache>
                <c:formatCode>0%</c:formatCode>
                <c:ptCount val="1"/>
                <c:pt idx="0">
                  <c:v>0.13</c:v>
                </c:pt>
              </c:numCache>
            </c:numRef>
          </c:val>
          <c:extLst/>
        </c:ser>
        <c:dLbls>
          <c:showLegendKey val="0"/>
          <c:showVal val="0"/>
          <c:showCatName val="0"/>
          <c:showSerName val="0"/>
          <c:showPercent val="0"/>
          <c:showBubbleSize val="0"/>
        </c:dLbls>
        <c:gapWidth val="219"/>
        <c:overlap val="-27"/>
        <c:axId val="116926640"/>
        <c:axId val="116927032"/>
      </c:barChart>
      <c:catAx>
        <c:axId val="116926640"/>
        <c:scaling>
          <c:orientation val="minMax"/>
        </c:scaling>
        <c:delete val="1"/>
        <c:axPos val="b"/>
        <c:numFmt formatCode="General" sourceLinked="1"/>
        <c:majorTickMark val="none"/>
        <c:minorTickMark val="none"/>
        <c:tickLblPos val="nextTo"/>
        <c:crossAx val="116927032"/>
        <c:crosses val="autoZero"/>
        <c:auto val="1"/>
        <c:lblAlgn val="ctr"/>
        <c:lblOffset val="100"/>
        <c:noMultiLvlLbl val="0"/>
      </c:catAx>
      <c:valAx>
        <c:axId val="116927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crossAx val="1169266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Soda (Regular)</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Sheet1!$A$2</c:f>
              <c:numCache>
                <c:formatCode>0%</c:formatCode>
                <c:ptCount val="1"/>
                <c:pt idx="0">
                  <c:v>1</c:v>
                </c:pt>
              </c:numCache>
            </c:numRef>
          </c:val>
          <c:extLst/>
        </c:ser>
        <c:ser>
          <c:idx val="1"/>
          <c:order val="1"/>
          <c:tx>
            <c:strRef>
              <c:f>Sheet1!$B$1</c:f>
              <c:strCache>
                <c:ptCount val="1"/>
                <c:pt idx="0">
                  <c:v>Diet Soda</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0%</c:formatCode>
                <c:ptCount val="1"/>
                <c:pt idx="0">
                  <c:v>1</c:v>
                </c:pt>
              </c:numCache>
            </c:numRef>
          </c:val>
          <c:extLst/>
        </c:ser>
        <c:ser>
          <c:idx val="2"/>
          <c:order val="2"/>
          <c:tx>
            <c:strRef>
              <c:f>Sheet1!$C$1</c:f>
              <c:strCache>
                <c:ptCount val="1"/>
                <c:pt idx="0">
                  <c:v>Water</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0%</c:formatCode>
                <c:ptCount val="1"/>
                <c:pt idx="0">
                  <c:v>0.6</c:v>
                </c:pt>
              </c:numCache>
            </c:numRef>
          </c:val>
          <c:extLst/>
        </c:ser>
        <c:ser>
          <c:idx val="3"/>
          <c:order val="3"/>
          <c:tx>
            <c:strRef>
              <c:f>Sheet1!$D$1</c:f>
              <c:strCache>
                <c:ptCount val="1"/>
                <c:pt idx="0">
                  <c:v>Sports Drinks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0%</c:formatCode>
                <c:ptCount val="1"/>
                <c:pt idx="0">
                  <c:v>0.2</c:v>
                </c:pt>
              </c:numCache>
            </c:numRef>
          </c:val>
          <c:extLst/>
        </c:ser>
        <c:dLbls>
          <c:showLegendKey val="0"/>
          <c:showVal val="0"/>
          <c:showCatName val="0"/>
          <c:showSerName val="0"/>
          <c:showPercent val="0"/>
          <c:showBubbleSize val="0"/>
        </c:dLbls>
        <c:gapWidth val="219"/>
        <c:overlap val="-27"/>
        <c:axId val="201761352"/>
        <c:axId val="201761744"/>
      </c:barChart>
      <c:catAx>
        <c:axId val="201761352"/>
        <c:scaling>
          <c:orientation val="minMax"/>
        </c:scaling>
        <c:delete val="1"/>
        <c:axPos val="b"/>
        <c:numFmt formatCode="General" sourceLinked="1"/>
        <c:majorTickMark val="none"/>
        <c:minorTickMark val="none"/>
        <c:tickLblPos val="nextTo"/>
        <c:crossAx val="201761744"/>
        <c:crosses val="autoZero"/>
        <c:auto val="1"/>
        <c:lblAlgn val="ctr"/>
        <c:lblOffset val="100"/>
        <c:noMultiLvlLbl val="0"/>
      </c:catAx>
      <c:valAx>
        <c:axId val="201761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crossAx val="2017613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Soda (Regular)</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Sheet1!$A$2</c:f>
              <c:numCache>
                <c:formatCode>0%</c:formatCode>
                <c:ptCount val="1"/>
                <c:pt idx="0">
                  <c:v>0.5</c:v>
                </c:pt>
              </c:numCache>
            </c:numRef>
          </c:val>
          <c:extLst/>
        </c:ser>
        <c:ser>
          <c:idx val="1"/>
          <c:order val="1"/>
          <c:tx>
            <c:strRef>
              <c:f>Sheet1!$B$1</c:f>
              <c:strCache>
                <c:ptCount val="1"/>
                <c:pt idx="0">
                  <c:v>Diet Soda</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0%</c:formatCode>
                <c:ptCount val="1"/>
                <c:pt idx="0">
                  <c:v>0.5</c:v>
                </c:pt>
              </c:numCache>
            </c:numRef>
          </c:val>
          <c:extLst/>
        </c:ser>
        <c:ser>
          <c:idx val="2"/>
          <c:order val="2"/>
          <c:tx>
            <c:strRef>
              <c:f>Sheet1!$C$1</c:f>
              <c:strCache>
                <c:ptCount val="1"/>
                <c:pt idx="0">
                  <c:v>Water</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0%</c:formatCode>
                <c:ptCount val="1"/>
                <c:pt idx="0">
                  <c:v>0.5</c:v>
                </c:pt>
              </c:numCache>
            </c:numRef>
          </c:val>
          <c:extLst/>
        </c:ser>
        <c:ser>
          <c:idx val="3"/>
          <c:order val="3"/>
          <c:tx>
            <c:strRef>
              <c:f>Sheet1!$D$1</c:f>
              <c:strCache>
                <c:ptCount val="1"/>
                <c:pt idx="0">
                  <c:v>Sports Drinks</c:v>
                </c:pt>
              </c:strCache>
            </c:strRef>
          </c:tx>
          <c:spPr>
            <a:solidFill>
              <a:schemeClr val="accent4"/>
            </a:solidFill>
            <a:ln>
              <a:solidFill>
                <a:schemeClr val="accent4"/>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0%</c:formatCode>
                <c:ptCount val="1"/>
                <c:pt idx="0">
                  <c:v>0.5</c:v>
                </c:pt>
              </c:numCache>
            </c:numRef>
          </c:val>
          <c:extLst/>
        </c:ser>
        <c:ser>
          <c:idx val="4"/>
          <c:order val="4"/>
          <c:tx>
            <c:strRef>
              <c:f>Sheet1!$E$1</c:f>
              <c:strCache>
                <c:ptCount val="1"/>
                <c:pt idx="0">
                  <c:v>Energy Drinks</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Sheet1!$E$2</c:f>
              <c:numCache>
                <c:formatCode>0%</c:formatCode>
                <c:ptCount val="1"/>
                <c:pt idx="0">
                  <c:v>0.5</c:v>
                </c:pt>
              </c:numCache>
            </c:numRef>
          </c:val>
        </c:ser>
        <c:dLbls>
          <c:showLegendKey val="0"/>
          <c:showVal val="0"/>
          <c:showCatName val="0"/>
          <c:showSerName val="0"/>
          <c:showPercent val="0"/>
          <c:showBubbleSize val="0"/>
        </c:dLbls>
        <c:gapWidth val="219"/>
        <c:overlap val="-27"/>
        <c:axId val="224307832"/>
        <c:axId val="224308224"/>
      </c:barChart>
      <c:catAx>
        <c:axId val="224307832"/>
        <c:scaling>
          <c:orientation val="minMax"/>
        </c:scaling>
        <c:delete val="1"/>
        <c:axPos val="b"/>
        <c:numFmt formatCode="General" sourceLinked="1"/>
        <c:majorTickMark val="none"/>
        <c:minorTickMark val="none"/>
        <c:tickLblPos val="nextTo"/>
        <c:crossAx val="224308224"/>
        <c:crosses val="autoZero"/>
        <c:auto val="1"/>
        <c:lblAlgn val="ctr"/>
        <c:lblOffset val="100"/>
        <c:noMultiLvlLbl val="0"/>
      </c:catAx>
      <c:valAx>
        <c:axId val="2243082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crossAx val="2243078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Sheet1!$A$1</c:f>
              <c:strCache>
                <c:ptCount val="1"/>
                <c:pt idx="0">
                  <c:v>Soda (Regular)</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Sheet1!$A$2</c:f>
              <c:numCache>
                <c:formatCode>0%</c:formatCode>
                <c:ptCount val="1"/>
                <c:pt idx="0">
                  <c:v>1</c:v>
                </c:pt>
              </c:numCache>
            </c:numRef>
          </c:val>
          <c:extLst/>
        </c:ser>
        <c:ser>
          <c:idx val="1"/>
          <c:order val="1"/>
          <c:tx>
            <c:strRef>
              <c:f>Sheet1!$B$1</c:f>
              <c:strCache>
                <c:ptCount val="1"/>
                <c:pt idx="0">
                  <c:v>Diet Soda</c:v>
                </c:pt>
              </c:strCache>
            </c:strRef>
          </c:tx>
          <c:spPr>
            <a:solidFill>
              <a:srgbClr val="7030A0"/>
            </a:solidFill>
            <a:ln>
              <a:solidFill>
                <a:srgbClr val="7030A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Sheet1!$B$2</c:f>
              <c:numCache>
                <c:formatCode>0%</c:formatCode>
                <c:ptCount val="1"/>
                <c:pt idx="0">
                  <c:v>1</c:v>
                </c:pt>
              </c:numCache>
            </c:numRef>
          </c:val>
          <c:extLst/>
        </c:ser>
        <c:ser>
          <c:idx val="2"/>
          <c:order val="2"/>
          <c:tx>
            <c:strRef>
              <c:f>Sheet1!$C$1</c:f>
              <c:strCache>
                <c:ptCount val="1"/>
                <c:pt idx="0">
                  <c:v>Water</c:v>
                </c:pt>
              </c:strCache>
            </c:strRef>
          </c:tx>
          <c:spPr>
            <a:solidFill>
              <a:schemeClr val="accent2"/>
            </a:solidFill>
            <a:ln>
              <a:solidFill>
                <a:schemeClr val="accent2"/>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Sheet1!$C$2</c:f>
              <c:numCache>
                <c:formatCode>0%</c:formatCode>
                <c:ptCount val="1"/>
                <c:pt idx="0">
                  <c:v>1</c:v>
                </c:pt>
              </c:numCache>
            </c:numRef>
          </c:val>
          <c:extLst/>
        </c:ser>
        <c:ser>
          <c:idx val="3"/>
          <c:order val="3"/>
          <c:tx>
            <c:strRef>
              <c:f>Sheet1!$D$1</c:f>
              <c:strCache>
                <c:ptCount val="1"/>
                <c:pt idx="0">
                  <c:v>Sports Drinks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Sheet1!$D$2</c:f>
              <c:numCache>
                <c:formatCode>0%</c:formatCode>
                <c:ptCount val="1"/>
                <c:pt idx="0">
                  <c:v>1</c:v>
                </c:pt>
              </c:numCache>
            </c:numRef>
          </c:val>
          <c:extLst/>
        </c:ser>
        <c:dLbls>
          <c:showLegendKey val="0"/>
          <c:showVal val="0"/>
          <c:showCatName val="0"/>
          <c:showSerName val="0"/>
          <c:showPercent val="0"/>
          <c:showBubbleSize val="0"/>
        </c:dLbls>
        <c:gapWidth val="219"/>
        <c:overlap val="-27"/>
        <c:axId val="201762136"/>
        <c:axId val="201764096"/>
      </c:barChart>
      <c:catAx>
        <c:axId val="201762136"/>
        <c:scaling>
          <c:orientation val="minMax"/>
        </c:scaling>
        <c:delete val="1"/>
        <c:axPos val="b"/>
        <c:numFmt formatCode="General" sourceLinked="1"/>
        <c:majorTickMark val="none"/>
        <c:minorTickMark val="none"/>
        <c:tickLblPos val="nextTo"/>
        <c:crossAx val="201764096"/>
        <c:crosses val="autoZero"/>
        <c:auto val="1"/>
        <c:lblAlgn val="ctr"/>
        <c:lblOffset val="100"/>
        <c:noMultiLvlLbl val="0"/>
      </c:catAx>
      <c:valAx>
        <c:axId val="20176409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crossAx val="2017621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TYPE</a:t>
            </a:r>
            <a:r>
              <a:rPr lang="en-US" baseline="0" dirty="0" smtClean="0">
                <a:latin typeface="Arial Unicode MS" panose="020B0604020202020204" pitchFamily="34" charset="-128"/>
                <a:ea typeface="Arial Unicode MS" panose="020B0604020202020204" pitchFamily="34" charset="-128"/>
                <a:cs typeface="Arial Unicode MS" panose="020B0604020202020204" pitchFamily="34" charset="-128"/>
              </a:rPr>
              <a:t> OF BEVERAGE ADVERTISED</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title>
    <c:autoTitleDeleted val="0"/>
    <c:plotArea>
      <c:layout/>
      <c:pieChart>
        <c:varyColors val="1"/>
        <c:ser>
          <c:idx val="0"/>
          <c:order val="0"/>
          <c:tx>
            <c:strRef>
              <c:f>Sheet1!$B$1</c:f>
              <c:strCache>
                <c:ptCount val="1"/>
                <c:pt idx="0">
                  <c:v>Column1</c:v>
                </c:pt>
              </c:strCache>
            </c:strRef>
          </c:tx>
          <c:dPt>
            <c:idx val="0"/>
            <c:bubble3D val="0"/>
            <c:spPr>
              <a:solidFill>
                <a:srgbClr val="C00000"/>
              </a:solidFill>
              <a:ln w="19050">
                <a:solidFill>
                  <a:srgbClr val="C00000"/>
                </a:solidFill>
              </a:ln>
              <a:effectLst/>
            </c:spPr>
          </c:dPt>
          <c:dPt>
            <c:idx val="1"/>
            <c:bubble3D val="0"/>
            <c:spPr>
              <a:solidFill>
                <a:schemeClr val="accent2"/>
              </a:solidFill>
              <a:ln w="19050">
                <a:solidFill>
                  <a:schemeClr val="accent2"/>
                </a:solidFill>
              </a:ln>
              <a:effectLst/>
            </c:spPr>
          </c:dPt>
          <c:dPt>
            <c:idx val="2"/>
            <c:bubble3D val="0"/>
            <c:spPr>
              <a:solidFill>
                <a:schemeClr val="accent6"/>
              </a:solidFill>
              <a:ln w="19050">
                <a:solidFill>
                  <a:schemeClr val="accent6"/>
                </a:solidFill>
              </a:ln>
              <a:effectLst/>
            </c:spPr>
          </c:dPt>
          <c:dPt>
            <c:idx val="3"/>
            <c:bubble3D val="0"/>
            <c:spPr>
              <a:solidFill>
                <a:srgbClr val="002060"/>
              </a:solidFill>
              <a:ln w="19050">
                <a:solidFill>
                  <a:schemeClr val="accent1"/>
                </a:solidFill>
              </a:ln>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showLegendKey val="0"/>
            <c:showVal val="0"/>
            <c:showCatName val="0"/>
            <c:showSerName val="0"/>
            <c:showPercent val="1"/>
            <c:showBubbleSize val="0"/>
            <c:showLeaderLines val="0"/>
            <c:extLst>
              <c:ext xmlns:c15="http://schemas.microsoft.com/office/drawing/2012/chart" uri="{CE6537A1-D6FC-4f65-9D91-7224C49458BB}">
                <c15:layout/>
              </c:ext>
            </c:extLst>
          </c:dLbls>
          <c:cat>
            <c:strRef>
              <c:f>Sheet1!$A$2:$A$5</c:f>
              <c:strCache>
                <c:ptCount val="4"/>
                <c:pt idx="0">
                  <c:v>Soda (Regular)</c:v>
                </c:pt>
                <c:pt idx="1">
                  <c:v>Water</c:v>
                </c:pt>
                <c:pt idx="2">
                  <c:v>None</c:v>
                </c:pt>
                <c:pt idx="3">
                  <c:v>Other</c:v>
                </c:pt>
              </c:strCache>
            </c:strRef>
          </c:cat>
          <c:val>
            <c:numRef>
              <c:f>Sheet1!$B$2:$B$5</c:f>
              <c:numCache>
                <c:formatCode>0.00%</c:formatCode>
                <c:ptCount val="4"/>
                <c:pt idx="0" formatCode="0%">
                  <c:v>0.33</c:v>
                </c:pt>
                <c:pt idx="1">
                  <c:v>0.05</c:v>
                </c:pt>
                <c:pt idx="2">
                  <c:v>0.1</c:v>
                </c:pt>
                <c:pt idx="3">
                  <c:v>0.53</c:v>
                </c:pt>
              </c:numCache>
            </c:numRef>
          </c:val>
        </c:ser>
        <c:dLbls>
          <c:showLegendKey val="0"/>
          <c:showVal val="0"/>
          <c:showCatName val="0"/>
          <c:showSerName val="0"/>
          <c:showPercent val="0"/>
          <c:showBubbleSize val="0"/>
          <c:showLeaderLines val="0"/>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Unicode MS" panose="020B0604020202020204" pitchFamily="34" charset="-128"/>
              <a:ea typeface="Arial Unicode MS" panose="020B0604020202020204" pitchFamily="34" charset="-128"/>
              <a:cs typeface="Arial Unicode MS" panose="020B0604020202020204" pitchFamily="34" charset="-128"/>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01455-A4BC-4203-B4A7-FFD1D27DB76D}" type="datetimeFigureOut">
              <a:rPr lang="en-US" smtClean="0"/>
              <a:t>3/13/2017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CE01EB-AD60-4661-9BBF-E3BA826C1CB4}" type="slidenum">
              <a:rPr lang="en-US" smtClean="0"/>
              <a:t>‹#›</a:t>
            </a:fld>
            <a:endParaRPr lang="en-US" dirty="0"/>
          </a:p>
        </p:txBody>
      </p:sp>
    </p:spTree>
    <p:extLst>
      <p:ext uri="{BB962C8B-B14F-4D97-AF65-F5344CB8AC3E}">
        <p14:creationId xmlns:p14="http://schemas.microsoft.com/office/powerpoint/2010/main" val="21607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3</a:t>
            </a:fld>
            <a:endParaRPr lang="en-US" dirty="0"/>
          </a:p>
        </p:txBody>
      </p:sp>
    </p:spTree>
    <p:extLst>
      <p:ext uri="{BB962C8B-B14F-4D97-AF65-F5344CB8AC3E}">
        <p14:creationId xmlns:p14="http://schemas.microsoft.com/office/powerpoint/2010/main" val="570734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95" indent="-232395">
              <a:buAutoNum type="arabicParenBoth"/>
            </a:pPr>
            <a:r>
              <a:rPr lang="en-US" baseline="0" dirty="0" smtClean="0"/>
              <a:t>Government building</a:t>
            </a:r>
          </a:p>
          <a:p>
            <a:pPr marL="232395" indent="-232395">
              <a:buAutoNum type="arabicParenBoth"/>
            </a:pPr>
            <a:r>
              <a:rPr lang="en-US" baseline="0" dirty="0" smtClean="0"/>
              <a:t>Public park</a:t>
            </a:r>
          </a:p>
          <a:p>
            <a:pPr marL="232395" indent="-232395">
              <a:buAutoNum type="arabicParenBoth"/>
            </a:pPr>
            <a:r>
              <a:rPr lang="en-US" baseline="0" dirty="0" smtClean="0"/>
              <a:t>Commercial business</a:t>
            </a:r>
          </a:p>
          <a:p>
            <a:pPr marL="232395" indent="-232395">
              <a:buAutoNum type="arabicParenBoth"/>
            </a:pPr>
            <a:r>
              <a:rPr lang="en-US" baseline="0" dirty="0" smtClean="0"/>
              <a:t>School</a:t>
            </a:r>
          </a:p>
          <a:p>
            <a:pPr marL="232395" indent="-232395">
              <a:buAutoNum type="arabicParenBoth"/>
            </a:pPr>
            <a:r>
              <a:rPr lang="en-US" baseline="0" dirty="0" smtClean="0"/>
              <a:t>Sports field / facility</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5</a:t>
            </a:fld>
            <a:endParaRPr lang="en-US" dirty="0"/>
          </a:p>
        </p:txBody>
      </p:sp>
    </p:spTree>
    <p:extLst>
      <p:ext uri="{BB962C8B-B14F-4D97-AF65-F5344CB8AC3E}">
        <p14:creationId xmlns:p14="http://schemas.microsoft.com/office/powerpoint/2010/main" val="3605290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395" indent="-232395">
              <a:buAutoNum type="arabicParenBoth"/>
            </a:pPr>
            <a:r>
              <a:rPr lang="en-US" baseline="0" dirty="0" smtClean="0"/>
              <a:t>Government </a:t>
            </a:r>
            <a:r>
              <a:rPr lang="en-US" baseline="0" dirty="0" smtClean="0"/>
              <a:t>building</a:t>
            </a:r>
          </a:p>
          <a:p>
            <a:pPr marL="689595" lvl="1" indent="-232395">
              <a:buAutoNum type="arabicParenBoth"/>
            </a:pPr>
            <a:r>
              <a:rPr lang="en-US" baseline="0" dirty="0" smtClean="0"/>
              <a:t>Water treatment plant</a:t>
            </a:r>
          </a:p>
          <a:p>
            <a:pPr marL="689595" lvl="1" indent="-232395">
              <a:buAutoNum type="arabicParenBoth"/>
            </a:pPr>
            <a:r>
              <a:rPr lang="en-US" baseline="0" dirty="0" smtClean="0"/>
              <a:t>City hall</a:t>
            </a:r>
          </a:p>
          <a:p>
            <a:pPr marL="689595" lvl="1" indent="-232395">
              <a:buAutoNum type="arabicParenBoth"/>
            </a:pPr>
            <a:r>
              <a:rPr lang="en-US" baseline="0" dirty="0" smtClean="0"/>
              <a:t>Department of Social Services</a:t>
            </a:r>
            <a:endParaRPr lang="en-US" baseline="0" dirty="0" smtClean="0"/>
          </a:p>
          <a:p>
            <a:pPr marL="232395" indent="-232395">
              <a:buAutoNum type="arabicParenBoth"/>
            </a:pPr>
            <a:r>
              <a:rPr lang="en-US" baseline="0" dirty="0" smtClean="0"/>
              <a:t>Commercial </a:t>
            </a:r>
            <a:r>
              <a:rPr lang="en-US" baseline="0" dirty="0" smtClean="0"/>
              <a:t>business</a:t>
            </a:r>
          </a:p>
          <a:p>
            <a:pPr marL="689595" lvl="1" indent="-232395">
              <a:buAutoNum type="arabicParenBoth"/>
            </a:pPr>
            <a:r>
              <a:rPr lang="en-US" baseline="0" dirty="0" smtClean="0"/>
              <a:t>Electric shop in corporate yard</a:t>
            </a:r>
          </a:p>
          <a:p>
            <a:pPr marL="689595" lvl="1" indent="-232395">
              <a:buAutoNum type="arabicParenBoth"/>
            </a:pPr>
            <a:r>
              <a:rPr lang="en-US" baseline="0" dirty="0" smtClean="0"/>
              <a:t>Corporate yard front entrance</a:t>
            </a:r>
          </a:p>
          <a:p>
            <a:pPr marL="689595" lvl="1" indent="-232395">
              <a:buAutoNum type="arabicParenBoth"/>
            </a:pPr>
            <a:r>
              <a:rPr lang="en-US" baseline="0" dirty="0" smtClean="0"/>
              <a:t>V Street Collections breakroom</a:t>
            </a:r>
          </a:p>
          <a:p>
            <a:pPr marL="689595" lvl="1" indent="-232395">
              <a:buAutoNum type="arabicParenBoth"/>
            </a:pPr>
            <a:r>
              <a:rPr lang="en-US" baseline="0" dirty="0" smtClean="0"/>
              <a:t>Vons</a:t>
            </a:r>
          </a:p>
          <a:p>
            <a:pPr marL="689595" lvl="1" indent="-232395">
              <a:buAutoNum type="arabicParenBoth"/>
            </a:pPr>
            <a:r>
              <a:rPr lang="en-US" baseline="0" dirty="0" smtClean="0"/>
              <a:t>Walmart</a:t>
            </a:r>
            <a:endParaRPr lang="en-US" baseline="0" dirty="0" smtClean="0"/>
          </a:p>
          <a:p>
            <a:pPr marL="232395" indent="-232395">
              <a:buAutoNum type="arabicParenBoth"/>
            </a:pPr>
            <a:r>
              <a:rPr lang="en-US" baseline="0" dirty="0" smtClean="0"/>
              <a:t>Sports field / </a:t>
            </a:r>
            <a:r>
              <a:rPr lang="en-US" baseline="0" dirty="0" smtClean="0"/>
              <a:t>facility</a:t>
            </a:r>
          </a:p>
          <a:p>
            <a:pPr marL="689595" lvl="1" indent="-232395">
              <a:buAutoNum type="arabicParenBoth"/>
            </a:pPr>
            <a:r>
              <a:rPr lang="en-US" baseline="0" dirty="0" smtClean="0"/>
              <a:t>Lompoc Aquatic Center</a:t>
            </a:r>
          </a:p>
          <a:p>
            <a:pPr marL="232395" indent="-232395">
              <a:buAutoNum type="arabicParenBoth"/>
            </a:pPr>
            <a:r>
              <a:rPr lang="en-US" baseline="0" dirty="0" smtClean="0"/>
              <a:t>School</a:t>
            </a:r>
          </a:p>
          <a:p>
            <a:pPr marL="689595" lvl="1" indent="-232395">
              <a:buAutoNum type="arabicParenBoth"/>
            </a:pPr>
            <a:r>
              <a:rPr lang="en-US" baseline="0" dirty="0" smtClean="0"/>
              <a:t>Lompoc Unified School District lounge</a:t>
            </a:r>
          </a:p>
          <a:p>
            <a:pPr marL="689595" lvl="1" indent="-232395">
              <a:buAutoNum type="arabicParenBoth"/>
            </a:pPr>
            <a:r>
              <a:rPr lang="en-US" baseline="0" dirty="0" smtClean="0"/>
              <a:t>La Honda staff lounge</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7</a:t>
            </a:fld>
            <a:endParaRPr lang="en-US" dirty="0"/>
          </a:p>
        </p:txBody>
      </p:sp>
    </p:spTree>
    <p:extLst>
      <p:ext uri="{BB962C8B-B14F-4D97-AF65-F5344CB8AC3E}">
        <p14:creationId xmlns:p14="http://schemas.microsoft.com/office/powerpoint/2010/main" val="779289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Both"/>
            </a:pPr>
            <a:r>
              <a:rPr lang="en-US" dirty="0" smtClean="0"/>
              <a:t>Recreation</a:t>
            </a:r>
            <a:r>
              <a:rPr lang="en-US" baseline="0" dirty="0" smtClean="0"/>
              <a:t> Center</a:t>
            </a:r>
          </a:p>
          <a:p>
            <a:pPr marL="685800" lvl="1" indent="-228600">
              <a:buAutoNum type="arabicParenBoth"/>
            </a:pPr>
            <a:r>
              <a:rPr lang="en-US" baseline="0" dirty="0" smtClean="0"/>
              <a:t>Anderson Recreation Center</a:t>
            </a:r>
          </a:p>
          <a:p>
            <a:pPr marL="228600" indent="-228600">
              <a:buAutoNum type="arabicParenBoth"/>
            </a:pPr>
            <a:r>
              <a:rPr lang="en-US" baseline="0" dirty="0" smtClean="0"/>
              <a:t>Community and Senior Center</a:t>
            </a:r>
          </a:p>
          <a:p>
            <a:pPr marL="685800" lvl="1" indent="-228600">
              <a:buAutoNum type="arabicParenBoth"/>
            </a:pPr>
            <a:r>
              <a:rPr lang="en-US" baseline="0" dirty="0" smtClean="0"/>
              <a:t>Dick DeWees Community and Senior Center</a:t>
            </a:r>
          </a:p>
          <a:p>
            <a:pPr marL="228600" indent="-228600">
              <a:buAutoNum type="arabicParenBoth"/>
            </a:pPr>
            <a:r>
              <a:rPr lang="en-US" baseline="0" dirty="0" smtClean="0"/>
              <a:t>Hospital</a:t>
            </a:r>
          </a:p>
          <a:p>
            <a:pPr marL="228600" indent="-228600">
              <a:buAutoNum type="arabicParenBoth"/>
            </a:pPr>
            <a:r>
              <a:rPr lang="en-US" baseline="0" dirty="0" smtClean="0"/>
              <a:t>Healthcare Organization</a:t>
            </a:r>
          </a:p>
          <a:p>
            <a:pPr marL="685800" lvl="1" indent="-228600">
              <a:buAutoNum type="arabicParenBoth"/>
            </a:pPr>
            <a:r>
              <a:rPr lang="en-US" baseline="0" dirty="0" smtClean="0"/>
              <a:t>Lompoc Valley Healthcare Organization</a:t>
            </a:r>
          </a:p>
          <a:p>
            <a:pPr marL="228600" indent="-228600">
              <a:buAutoNum type="arabicParenBoth"/>
            </a:pPr>
            <a:r>
              <a:rPr lang="en-US" baseline="0" dirty="0" smtClean="0"/>
              <a:t>After School Program Building</a:t>
            </a:r>
          </a:p>
          <a:p>
            <a:pPr marL="685800" lvl="1" indent="-228600">
              <a:buAutoNum type="arabicParenBoth"/>
            </a:pPr>
            <a:r>
              <a:rPr lang="en-US" baseline="0" dirty="0" smtClean="0"/>
              <a:t>United Boys &amp; Girls Club</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8</a:t>
            </a:fld>
            <a:endParaRPr lang="en-US" dirty="0"/>
          </a:p>
        </p:txBody>
      </p:sp>
    </p:spTree>
    <p:extLst>
      <p:ext uri="{BB962C8B-B14F-4D97-AF65-F5344CB8AC3E}">
        <p14:creationId xmlns:p14="http://schemas.microsoft.com/office/powerpoint/2010/main" val="3270195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11</a:t>
            </a:fld>
            <a:endParaRPr lang="en-US" dirty="0"/>
          </a:p>
        </p:txBody>
      </p:sp>
    </p:spTree>
    <p:extLst>
      <p:ext uri="{BB962C8B-B14F-4D97-AF65-F5344CB8AC3E}">
        <p14:creationId xmlns:p14="http://schemas.microsoft.com/office/powerpoint/2010/main" val="2684788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4</a:t>
            </a:r>
            <a:r>
              <a:rPr lang="en-US" baseline="0" dirty="0" smtClean="0"/>
              <a:t> vending machines located at Walmart</a:t>
            </a:r>
          </a:p>
          <a:p>
            <a:pPr marL="171450" indent="-171450">
              <a:buFont typeface="Arial" panose="020B0604020202020204" pitchFamily="34" charset="0"/>
              <a:buChar char="•"/>
            </a:pPr>
            <a:r>
              <a:rPr lang="en-US" baseline="0" dirty="0" smtClean="0"/>
              <a:t>1 vending machine at Vons</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12</a:t>
            </a:fld>
            <a:endParaRPr lang="en-US" dirty="0"/>
          </a:p>
        </p:txBody>
      </p:sp>
    </p:spTree>
    <p:extLst>
      <p:ext uri="{BB962C8B-B14F-4D97-AF65-F5344CB8AC3E}">
        <p14:creationId xmlns:p14="http://schemas.microsoft.com/office/powerpoint/2010/main" val="3014028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2</a:t>
            </a:r>
            <a:r>
              <a:rPr lang="en-US" baseline="0" dirty="0" smtClean="0"/>
              <a:t> vending machines at Lompoc Aquatic Center</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13</a:t>
            </a:fld>
            <a:endParaRPr lang="en-US" dirty="0"/>
          </a:p>
        </p:txBody>
      </p:sp>
    </p:spTree>
    <p:extLst>
      <p:ext uri="{BB962C8B-B14F-4D97-AF65-F5344CB8AC3E}">
        <p14:creationId xmlns:p14="http://schemas.microsoft.com/office/powerpoint/2010/main" val="1693885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One</a:t>
            </a:r>
            <a:r>
              <a:rPr lang="en-US" baseline="0" dirty="0" smtClean="0"/>
              <a:t> vending machine located at La Honda Elementary School (staff lounge)</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14</a:t>
            </a:fld>
            <a:endParaRPr lang="en-US" dirty="0"/>
          </a:p>
        </p:txBody>
      </p:sp>
    </p:spTree>
    <p:extLst>
      <p:ext uri="{BB962C8B-B14F-4D97-AF65-F5344CB8AC3E}">
        <p14:creationId xmlns:p14="http://schemas.microsoft.com/office/powerpoint/2010/main" val="2296867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Wingdings" panose="05000000000000000000" pitchFamily="2" charset="2"/>
              <a:buChar char="§"/>
            </a:pPr>
            <a:r>
              <a:rPr lang="en-US" dirty="0" smtClean="0"/>
              <a:t>Other</a:t>
            </a:r>
            <a:r>
              <a:rPr lang="en-US" baseline="0" dirty="0" smtClean="0"/>
              <a:t> includes Coca-Cola or Pepsi logo with commercial brand (Walmart) or multiple, small logos</a:t>
            </a:r>
            <a:endParaRPr lang="en-US" dirty="0"/>
          </a:p>
        </p:txBody>
      </p:sp>
      <p:sp>
        <p:nvSpPr>
          <p:cNvPr id="4" name="Slide Number Placeholder 3"/>
          <p:cNvSpPr>
            <a:spLocks noGrp="1"/>
          </p:cNvSpPr>
          <p:nvPr>
            <p:ph type="sldNum" sz="quarter" idx="10"/>
          </p:nvPr>
        </p:nvSpPr>
        <p:spPr/>
        <p:txBody>
          <a:bodyPr/>
          <a:lstStyle/>
          <a:p>
            <a:fld id="{B7CE01EB-AD60-4661-9BBF-E3BA826C1CB4}" type="slidenum">
              <a:rPr lang="en-US" smtClean="0"/>
              <a:t>16</a:t>
            </a:fld>
            <a:endParaRPr lang="en-US" dirty="0"/>
          </a:p>
        </p:txBody>
      </p:sp>
    </p:spTree>
    <p:extLst>
      <p:ext uri="{BB962C8B-B14F-4D97-AF65-F5344CB8AC3E}">
        <p14:creationId xmlns:p14="http://schemas.microsoft.com/office/powerpoint/2010/main" val="1113232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142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0265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0159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9506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389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0740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439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250284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1203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3/13/2017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584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4079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3/13/2017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21097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990697" y="933061"/>
            <a:ext cx="2284347" cy="1445157"/>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5204119" y="1035356"/>
            <a:ext cx="1747696" cy="1240565"/>
          </a:xfrm>
          <a:prstGeom prst="rect">
            <a:avLst/>
          </a:prstGeom>
        </p:spPr>
      </p:pic>
      <p:pic>
        <p:nvPicPr>
          <p:cNvPr id="6" name="Picture 5"/>
          <p:cNvPicPr/>
          <p:nvPr/>
        </p:nvPicPr>
        <p:blipFill rotWithShape="1">
          <a:blip r:embed="rId4">
            <a:extLst>
              <a:ext uri="{28A0092B-C50C-407E-A947-70E740481C1C}">
                <a14:useLocalDpi xmlns:a14="http://schemas.microsoft.com/office/drawing/2010/main" val="0"/>
              </a:ext>
            </a:extLst>
          </a:blip>
          <a:srcRect l="8222" t="22276" r="8535" b="21099"/>
          <a:stretch/>
        </p:blipFill>
        <p:spPr bwMode="auto">
          <a:xfrm>
            <a:off x="8403538" y="1137653"/>
            <a:ext cx="2755874" cy="1240565"/>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1981828" y="4021494"/>
            <a:ext cx="8192277" cy="1661993"/>
          </a:xfrm>
          <a:prstGeom prst="rect">
            <a:avLst/>
          </a:prstGeom>
          <a:noFill/>
        </p:spPr>
        <p:txBody>
          <a:bodyPr wrap="square" rtlCol="0">
            <a:spAutoFit/>
          </a:bodyPr>
          <a:lstStyle/>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BEVERAGE VENDING SURVEY:</a:t>
            </a:r>
            <a:endParaRPr lang="en-US" sz="2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FINDINGS FOR THE CITY OF LOMPOC</a:t>
            </a: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r>
            <a:b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br>
            <a:endPar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March 2017</a:t>
            </a:r>
            <a:endPar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00040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Types of BEVERAGES in vending machine</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Text Placeholder 3"/>
          <p:cNvSpPr>
            <a:spLocks noGrp="1"/>
          </p:cNvSpPr>
          <p:nvPr>
            <p:ph type="body" idx="1"/>
          </p:nvPr>
        </p:nvSpPr>
        <p:spPr>
          <a:xfrm>
            <a:off x="734206" y="2158127"/>
            <a:ext cx="5087075" cy="536005"/>
          </a:xfrm>
          <a:ln>
            <a:solidFill>
              <a:schemeClr val="accent2"/>
            </a:solidFill>
          </a:ln>
        </p:spPr>
        <p:txBody>
          <a:bodyPr anchor="ctr"/>
          <a:lstStyle/>
          <a:p>
            <a:pPr algn="ctr"/>
            <a:r>
              <a:rPr lang="en-US" cap="all" dirty="0" smtClean="0">
                <a:latin typeface="Arial Unicode MS" panose="020B0604020202020204" pitchFamily="34" charset="-128"/>
                <a:ea typeface="Arial Unicode MS" panose="020B0604020202020204" pitchFamily="34" charset="-128"/>
                <a:cs typeface="Arial Unicode MS" panose="020B0604020202020204" pitchFamily="34" charset="-128"/>
              </a:rPr>
              <a:t>Average Size</a:t>
            </a:r>
            <a:r>
              <a:rPr lang="en-US" cap="all" dirty="0" smtClean="0"/>
              <a:t>	</a:t>
            </a:r>
            <a:endParaRPr lang="en-US" cap="all" dirty="0"/>
          </a:p>
        </p:txBody>
      </p:sp>
      <p:sp>
        <p:nvSpPr>
          <p:cNvPr id="5" name="Content Placeholder 4"/>
          <p:cNvSpPr>
            <a:spLocks noGrp="1"/>
          </p:cNvSpPr>
          <p:nvPr>
            <p:ph sz="half" idx="2"/>
          </p:nvPr>
        </p:nvSpPr>
        <p:spPr>
          <a:xfrm>
            <a:off x="581194" y="2926052"/>
            <a:ext cx="5393100" cy="3501252"/>
          </a:xfrm>
        </p:spPr>
        <p:txBody>
          <a:bodyPr>
            <a:normAutofit/>
          </a:bodyPr>
          <a:lstStyle/>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Soda</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12 ounces</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On average, 39 grams of sugar</a:t>
            </a:r>
          </a:p>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Sports Drinks</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20 ounces</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On average, 36 grams of sugar</a:t>
            </a:r>
          </a:p>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Water</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20 ounces</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On average, 30% of daily serving</a:t>
            </a:r>
          </a:p>
        </p:txBody>
      </p:sp>
      <p:sp>
        <p:nvSpPr>
          <p:cNvPr id="6" name="Text Placeholder 5"/>
          <p:cNvSpPr>
            <a:spLocks noGrp="1"/>
          </p:cNvSpPr>
          <p:nvPr>
            <p:ph type="body" sz="quarter" idx="3"/>
          </p:nvPr>
        </p:nvSpPr>
        <p:spPr>
          <a:xfrm>
            <a:off x="6370722" y="2140759"/>
            <a:ext cx="5087073" cy="553373"/>
          </a:xfrm>
          <a:ln>
            <a:solidFill>
              <a:schemeClr val="accent2"/>
            </a:solidFill>
          </a:ln>
        </p:spPr>
        <p:txBody>
          <a:bodyPr anchor="ctr"/>
          <a:lstStyle/>
          <a:p>
            <a:pPr algn="ctr"/>
            <a:r>
              <a:rPr lang="en-US" cap="all" dirty="0" smtClean="0">
                <a:latin typeface="Arial Unicode MS" panose="020B0604020202020204" pitchFamily="34" charset="-128"/>
                <a:ea typeface="Arial Unicode MS" panose="020B0604020202020204" pitchFamily="34" charset="-128"/>
                <a:cs typeface="Arial Unicode MS" panose="020B0604020202020204" pitchFamily="34" charset="-128"/>
              </a:rPr>
              <a:t>Average Price</a:t>
            </a:r>
            <a:endParaRPr lang="en-US" cap="all"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Content Placeholder 7"/>
          <p:cNvSpPr>
            <a:spLocks noGrp="1"/>
          </p:cNvSpPr>
          <p:nvPr>
            <p:ph sz="quarter" idx="4"/>
          </p:nvPr>
        </p:nvSpPr>
        <p:spPr>
          <a:xfrm>
            <a:off x="6217709" y="2926052"/>
            <a:ext cx="5393100" cy="3381983"/>
          </a:xfrm>
        </p:spPr>
        <p:txBody>
          <a:bodyPr/>
          <a:lstStyle/>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Soda</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$1.00 - $1.99</a:t>
            </a:r>
          </a:p>
          <a:p>
            <a:pPr marL="324000" lvl="1" indent="0">
              <a:buNone/>
            </a:pPr>
            <a:endParaRPr lang="en-US"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Sports Drinks</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$2.00 - $2.99</a:t>
            </a:r>
          </a:p>
          <a:p>
            <a:pPr marL="324000" lvl="1" indent="0">
              <a:buNone/>
            </a:pPr>
            <a:endParaRPr lang="en-US" sz="8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b="1" dirty="0" smtClean="0">
                <a:latin typeface="Arial Unicode MS" panose="020B0604020202020204" pitchFamily="34" charset="-128"/>
                <a:ea typeface="Arial Unicode MS" panose="020B0604020202020204" pitchFamily="34" charset="-128"/>
                <a:cs typeface="Arial Unicode MS" panose="020B0604020202020204" pitchFamily="34" charset="-128"/>
              </a:rPr>
              <a:t>Water</a:t>
            </a:r>
          </a:p>
          <a:p>
            <a:pPr lvl="1"/>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$1.00 - $1.99</a:t>
            </a:r>
          </a:p>
        </p:txBody>
      </p:sp>
    </p:spTree>
    <p:extLst>
      <p:ext uri="{BB962C8B-B14F-4D97-AF65-F5344CB8AC3E}">
        <p14:creationId xmlns:p14="http://schemas.microsoft.com/office/powerpoint/2010/main" val="3989266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Government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building (N=10)</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3" name="Picture 12"/>
          <p:cNvPicPr>
            <a:picLocks noChangeAspect="1"/>
          </p:cNvPicPr>
          <p:nvPr/>
        </p:nvPicPr>
        <p:blipFill>
          <a:blip r:embed="rId3"/>
          <a:stretch>
            <a:fillRect/>
          </a:stretch>
        </p:blipFill>
        <p:spPr>
          <a:xfrm>
            <a:off x="1191161" y="2450914"/>
            <a:ext cx="3188187" cy="3428303"/>
          </a:xfrm>
          <a:prstGeom prst="rect">
            <a:avLst/>
          </a:prstGeom>
        </p:spPr>
      </p:pic>
      <p:sp>
        <p:nvSpPr>
          <p:cNvPr id="12" name="Rectangle 11"/>
          <p:cNvSpPr/>
          <p:nvPr/>
        </p:nvSpPr>
        <p:spPr>
          <a:xfrm>
            <a:off x="2308587" y="5691477"/>
            <a:ext cx="953337" cy="461665"/>
          </a:xfrm>
          <a:prstGeom prst="rect">
            <a:avLst/>
          </a:prstGeom>
        </p:spPr>
        <p:txBody>
          <a:bodyPr wrap="square">
            <a:spAutoFit/>
          </a:bodyPr>
          <a:lstStyle/>
          <a:p>
            <a:pPr algn="ctr"/>
            <a:r>
              <a:rPr lang="en-US" sz="2400"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37%</a:t>
            </a:r>
            <a:endParaRPr lang="en-US" sz="2400"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22" name="Content Placeholder 5"/>
          <p:cNvGraphicFramePr>
            <a:graphicFrameLocks noGrp="1"/>
          </p:cNvGraphicFramePr>
          <p:nvPr>
            <p:ph idx="1"/>
            <p:extLst>
              <p:ext uri="{D42A27DB-BD31-4B8C-83A1-F6EECF244321}">
                <p14:modId xmlns:p14="http://schemas.microsoft.com/office/powerpoint/2010/main" val="901510284"/>
              </p:ext>
            </p:extLst>
          </p:nvPr>
        </p:nvGraphicFramePr>
        <p:xfrm>
          <a:off x="5210009" y="2450914"/>
          <a:ext cx="6400800" cy="4013771"/>
        </p:xfrm>
        <a:graphic>
          <a:graphicData uri="http://schemas.openxmlformats.org/drawingml/2006/chart">
            <c:chart xmlns:c="http://schemas.openxmlformats.org/drawingml/2006/chart" xmlns:r="http://schemas.openxmlformats.org/officeDocument/2006/relationships" r:id="rId4"/>
          </a:graphicData>
        </a:graphic>
      </p:graphicFrame>
      <p:sp>
        <p:nvSpPr>
          <p:cNvPr id="23" name="TextBox 22"/>
          <p:cNvSpPr txBox="1"/>
          <p:nvPr/>
        </p:nvSpPr>
        <p:spPr>
          <a:xfrm>
            <a:off x="6440555" y="2081582"/>
            <a:ext cx="4253948" cy="369332"/>
          </a:xfrm>
          <a:prstGeom prst="rect">
            <a:avLst/>
          </a:prstGeom>
          <a:noFill/>
        </p:spPr>
        <p:txBody>
          <a:bodyPr wrap="square" rtlCol="0">
            <a:spAutoFit/>
          </a:bodyPr>
          <a:lstStyle/>
          <a:p>
            <a:pPr algn="ctr"/>
            <a:r>
              <a:rPr lang="en-US"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TYPES OF BEVERAGES AVAILABLE</a:t>
            </a:r>
            <a:endParaRPr lang="en-US"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00919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Commercial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business (N=5)</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ectangle 11"/>
          <p:cNvSpPr/>
          <p:nvPr/>
        </p:nvSpPr>
        <p:spPr>
          <a:xfrm>
            <a:off x="2308587" y="5691477"/>
            <a:ext cx="953337" cy="461665"/>
          </a:xfrm>
          <a:prstGeom prst="rect">
            <a:avLst/>
          </a:prstGeom>
        </p:spPr>
        <p:txBody>
          <a:bodyPr wrap="square">
            <a:spAutoFit/>
          </a:bodyPr>
          <a:lstStyle/>
          <a:p>
            <a:pPr algn="ctr"/>
            <a:r>
              <a:rPr lang="en-US" sz="2400"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19%</a:t>
            </a:r>
            <a:endParaRPr lang="en-US" sz="2400"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22" name="Content Placeholder 5"/>
          <p:cNvGraphicFramePr>
            <a:graphicFrameLocks noGrp="1"/>
          </p:cNvGraphicFramePr>
          <p:nvPr>
            <p:ph idx="1"/>
            <p:extLst>
              <p:ext uri="{D42A27DB-BD31-4B8C-83A1-F6EECF244321}">
                <p14:modId xmlns:p14="http://schemas.microsoft.com/office/powerpoint/2010/main" val="290633430"/>
              </p:ext>
            </p:extLst>
          </p:nvPr>
        </p:nvGraphicFramePr>
        <p:xfrm>
          <a:off x="5210009" y="2482088"/>
          <a:ext cx="6400800" cy="401377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467060" y="2112756"/>
            <a:ext cx="4253948" cy="369332"/>
          </a:xfrm>
          <a:prstGeom prst="rect">
            <a:avLst/>
          </a:prstGeom>
          <a:noFill/>
        </p:spPr>
        <p:txBody>
          <a:bodyPr wrap="square" rtlCol="0">
            <a:spAutoFit/>
          </a:bodyPr>
          <a:lstStyle/>
          <a:p>
            <a:pPr algn="ctr"/>
            <a:r>
              <a:rPr lang="en-US"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TYPES OF BEVERAGES AVAILABLE</a:t>
            </a:r>
            <a:endParaRPr lang="en-US"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 name="Picture 2"/>
          <p:cNvPicPr>
            <a:picLocks noChangeAspect="1"/>
          </p:cNvPicPr>
          <p:nvPr/>
        </p:nvPicPr>
        <p:blipFill>
          <a:blip r:embed="rId4"/>
          <a:stretch>
            <a:fillRect/>
          </a:stretch>
        </p:blipFill>
        <p:spPr>
          <a:xfrm>
            <a:off x="1691772" y="2482088"/>
            <a:ext cx="2186966" cy="3061752"/>
          </a:xfrm>
          <a:prstGeom prst="rect">
            <a:avLst/>
          </a:prstGeom>
        </p:spPr>
      </p:pic>
    </p:spTree>
    <p:extLst>
      <p:ext uri="{BB962C8B-B14F-4D97-AF65-F5344CB8AC3E}">
        <p14:creationId xmlns:p14="http://schemas.microsoft.com/office/powerpoint/2010/main" val="3793383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SPORTS FIELD or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FACILITY (n=2)</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ectangle 11"/>
          <p:cNvSpPr/>
          <p:nvPr/>
        </p:nvSpPr>
        <p:spPr>
          <a:xfrm>
            <a:off x="2308587" y="5691477"/>
            <a:ext cx="953337" cy="461665"/>
          </a:xfrm>
          <a:prstGeom prst="rect">
            <a:avLst/>
          </a:prstGeom>
        </p:spPr>
        <p:txBody>
          <a:bodyPr wrap="square">
            <a:spAutoFit/>
          </a:bodyPr>
          <a:lstStyle/>
          <a:p>
            <a:pPr algn="ctr"/>
            <a:r>
              <a:rPr lang="en-US" sz="2400"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7</a:t>
            </a:r>
            <a:r>
              <a:rPr lang="en-US" sz="2400"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400" dirty="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22" name="Content Placeholder 5"/>
          <p:cNvGraphicFramePr>
            <a:graphicFrameLocks noGrp="1"/>
          </p:cNvGraphicFramePr>
          <p:nvPr>
            <p:ph idx="1"/>
            <p:extLst>
              <p:ext uri="{D42A27DB-BD31-4B8C-83A1-F6EECF244321}">
                <p14:modId xmlns:p14="http://schemas.microsoft.com/office/powerpoint/2010/main" val="2604478911"/>
              </p:ext>
            </p:extLst>
          </p:nvPr>
        </p:nvGraphicFramePr>
        <p:xfrm>
          <a:off x="5210009" y="2482088"/>
          <a:ext cx="6400800" cy="401377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467060" y="2112756"/>
            <a:ext cx="4253948" cy="369332"/>
          </a:xfrm>
          <a:prstGeom prst="rect">
            <a:avLst/>
          </a:prstGeom>
          <a:noFill/>
        </p:spPr>
        <p:txBody>
          <a:bodyPr wrap="square" rtlCol="0">
            <a:spAutoFit/>
          </a:bodyPr>
          <a:lstStyle/>
          <a:p>
            <a:pPr algn="ctr"/>
            <a:r>
              <a:rPr lang="en-US"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TYPES OF BEVERAGES AVAILABLE</a:t>
            </a:r>
            <a:endParaRPr lang="en-US"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 name="Picture 2"/>
          <p:cNvPicPr>
            <a:picLocks noChangeAspect="1"/>
          </p:cNvPicPr>
          <p:nvPr/>
        </p:nvPicPr>
        <p:blipFill>
          <a:blip r:embed="rId4"/>
          <a:stretch>
            <a:fillRect/>
          </a:stretch>
        </p:blipFill>
        <p:spPr>
          <a:xfrm>
            <a:off x="1599461" y="2482088"/>
            <a:ext cx="2371588" cy="3312888"/>
          </a:xfrm>
          <a:prstGeom prst="rect">
            <a:avLst/>
          </a:prstGeom>
        </p:spPr>
      </p:pic>
    </p:spTree>
    <p:extLst>
      <p:ext uri="{BB962C8B-B14F-4D97-AF65-F5344CB8AC3E}">
        <p14:creationId xmlns:p14="http://schemas.microsoft.com/office/powerpoint/2010/main" val="3441513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School (N=1)</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2" name="Rectangle 11"/>
          <p:cNvSpPr/>
          <p:nvPr/>
        </p:nvSpPr>
        <p:spPr>
          <a:xfrm>
            <a:off x="2308587" y="5691477"/>
            <a:ext cx="953337" cy="461665"/>
          </a:xfrm>
          <a:prstGeom prst="rect">
            <a:avLst/>
          </a:prstGeom>
        </p:spPr>
        <p:txBody>
          <a:bodyPr wrap="square">
            <a:spAutoFit/>
          </a:bodyPr>
          <a:lstStyle/>
          <a:p>
            <a:pPr algn="ctr"/>
            <a:r>
              <a:rPr lang="en-US" sz="2400" dirty="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4</a:t>
            </a:r>
            <a:r>
              <a:rPr lang="en-US" sz="2400"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400" dirty="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22" name="Content Placeholder 5"/>
          <p:cNvGraphicFramePr>
            <a:graphicFrameLocks noGrp="1"/>
          </p:cNvGraphicFramePr>
          <p:nvPr>
            <p:ph idx="1"/>
            <p:extLst>
              <p:ext uri="{D42A27DB-BD31-4B8C-83A1-F6EECF244321}">
                <p14:modId xmlns:p14="http://schemas.microsoft.com/office/powerpoint/2010/main" val="894257494"/>
              </p:ext>
            </p:extLst>
          </p:nvPr>
        </p:nvGraphicFramePr>
        <p:xfrm>
          <a:off x="5210009" y="2482088"/>
          <a:ext cx="6400800" cy="401377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467060" y="2112756"/>
            <a:ext cx="4253948" cy="369332"/>
          </a:xfrm>
          <a:prstGeom prst="rect">
            <a:avLst/>
          </a:prstGeom>
          <a:noFill/>
        </p:spPr>
        <p:txBody>
          <a:bodyPr wrap="square" rtlCol="0">
            <a:spAutoFit/>
          </a:bodyPr>
          <a:lstStyle/>
          <a:p>
            <a:pPr algn="ctr"/>
            <a:r>
              <a:rPr lang="en-US" dirty="0" smtClean="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rPr>
              <a:t>TYPES OF BEVERAGES AVAILABLE</a:t>
            </a:r>
            <a:endParaRPr lang="en-US" dirty="0">
              <a:solidFill>
                <a:schemeClr val="tx2"/>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2" name="Picture 1"/>
          <p:cNvPicPr>
            <a:picLocks noChangeAspect="1"/>
          </p:cNvPicPr>
          <p:nvPr/>
        </p:nvPicPr>
        <p:blipFill>
          <a:blip r:embed="rId4"/>
          <a:stretch>
            <a:fillRect/>
          </a:stretch>
        </p:blipFill>
        <p:spPr>
          <a:xfrm>
            <a:off x="1115565" y="2297422"/>
            <a:ext cx="3339379" cy="3259233"/>
          </a:xfrm>
          <a:prstGeom prst="rect">
            <a:avLst/>
          </a:prstGeom>
        </p:spPr>
      </p:pic>
    </p:spTree>
    <p:extLst>
      <p:ext uri="{BB962C8B-B14F-4D97-AF65-F5344CB8AC3E}">
        <p14:creationId xmlns:p14="http://schemas.microsoft.com/office/powerpoint/2010/main" val="2874664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01675"/>
            <a:ext cx="11029950" cy="1014413"/>
          </a:xfrm>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Visible advertising</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7" name="TextBox 6"/>
          <p:cNvSpPr txBox="1"/>
          <p:nvPr/>
        </p:nvSpPr>
        <p:spPr>
          <a:xfrm>
            <a:off x="422165" y="685661"/>
            <a:ext cx="11213244" cy="523220"/>
          </a:xfrm>
          <a:prstGeom prst="rect">
            <a:avLst/>
          </a:prstGeom>
          <a:noFill/>
        </p:spPr>
        <p:txBody>
          <a:bodyPr wrap="square" rtlCol="0">
            <a:spAutoFit/>
          </a:bodyPr>
          <a:lstStyle/>
          <a:p>
            <a:r>
              <a:rPr lang="en-US" sz="2800" cap="all" dirty="0" smtClean="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Visible Advertising</a:t>
            </a:r>
            <a:endParaRPr lang="en-US" sz="2800" cap="all"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8" name="Rectangle 7"/>
          <p:cNvSpPr/>
          <p:nvPr/>
        </p:nvSpPr>
        <p:spPr>
          <a:xfrm>
            <a:off x="2178568" y="3121504"/>
            <a:ext cx="953337" cy="400110"/>
          </a:xfrm>
          <a:prstGeom prst="rect">
            <a:avLst/>
          </a:prstGeom>
        </p:spPr>
        <p:txBody>
          <a:bodyPr wrap="square">
            <a:spAutoFit/>
          </a:bodyPr>
          <a:lstStyle/>
          <a:p>
            <a:pPr algn="ctr"/>
            <a:r>
              <a:rPr lang="en-US" sz="2000" dirty="0" smtClean="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rPr>
              <a:t>80%</a:t>
            </a:r>
            <a:endParaRPr lang="en-US" sz="2000" dirty="0">
              <a:solidFill>
                <a:srgbClr val="C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Rectangle 8"/>
          <p:cNvSpPr/>
          <p:nvPr/>
        </p:nvSpPr>
        <p:spPr>
          <a:xfrm>
            <a:off x="2178568" y="5492815"/>
            <a:ext cx="953337" cy="400110"/>
          </a:xfrm>
          <a:prstGeom prst="rect">
            <a:avLst/>
          </a:prstGeom>
        </p:spPr>
        <p:txBody>
          <a:bodyPr wrap="square">
            <a:spAutoFit/>
          </a:bodyPr>
          <a:lstStyle/>
          <a:p>
            <a:pPr algn="ctr"/>
            <a:r>
              <a:rPr lang="en-US" sz="2000"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10</a:t>
            </a:r>
            <a:r>
              <a:rPr lang="en-US" sz="2000"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000" dirty="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 name="Rectangle 9"/>
          <p:cNvSpPr/>
          <p:nvPr/>
        </p:nvSpPr>
        <p:spPr>
          <a:xfrm>
            <a:off x="8925668" y="5492815"/>
            <a:ext cx="953337" cy="400110"/>
          </a:xfrm>
          <a:prstGeom prst="rect">
            <a:avLst/>
          </a:prstGeom>
        </p:spPr>
        <p:txBody>
          <a:bodyPr wrap="square">
            <a:spAutoFit/>
          </a:bodyPr>
          <a:lstStyle/>
          <a:p>
            <a:pPr algn="ctr"/>
            <a:r>
              <a:rPr lang="en-US" sz="2000"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10</a:t>
            </a:r>
            <a:r>
              <a:rPr lang="en-US" sz="2000"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000" dirty="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4" name="Picture 3"/>
          <p:cNvPicPr>
            <a:picLocks noChangeAspect="1"/>
          </p:cNvPicPr>
          <p:nvPr/>
        </p:nvPicPr>
        <p:blipFill>
          <a:blip r:embed="rId2"/>
          <a:stretch>
            <a:fillRect/>
          </a:stretch>
        </p:blipFill>
        <p:spPr>
          <a:xfrm>
            <a:off x="3079442" y="1324716"/>
            <a:ext cx="5898689" cy="5533284"/>
          </a:xfrm>
          <a:prstGeom prst="rect">
            <a:avLst/>
          </a:prstGeom>
        </p:spPr>
      </p:pic>
    </p:spTree>
    <p:extLst>
      <p:ext uri="{BB962C8B-B14F-4D97-AF65-F5344CB8AC3E}">
        <p14:creationId xmlns:p14="http://schemas.microsoft.com/office/powerpoint/2010/main" val="28860735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VISIBLE ADVERTISING</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51959384"/>
              </p:ext>
            </p:extLst>
          </p:nvPr>
        </p:nvGraphicFramePr>
        <p:xfrm>
          <a:off x="581025" y="2181225"/>
          <a:ext cx="11029950" cy="41400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3201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990697" y="933061"/>
            <a:ext cx="2284347" cy="1445157"/>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5204119" y="1035356"/>
            <a:ext cx="1747696" cy="1240565"/>
          </a:xfrm>
          <a:prstGeom prst="rect">
            <a:avLst/>
          </a:prstGeom>
        </p:spPr>
      </p:pic>
      <p:pic>
        <p:nvPicPr>
          <p:cNvPr id="6" name="Picture 5"/>
          <p:cNvPicPr/>
          <p:nvPr/>
        </p:nvPicPr>
        <p:blipFill rotWithShape="1">
          <a:blip r:embed="rId4">
            <a:extLst>
              <a:ext uri="{28A0092B-C50C-407E-A947-70E740481C1C}">
                <a14:useLocalDpi xmlns:a14="http://schemas.microsoft.com/office/drawing/2010/main" val="0"/>
              </a:ext>
            </a:extLst>
          </a:blip>
          <a:srcRect l="8222" t="22276" r="8535" b="21099"/>
          <a:stretch/>
        </p:blipFill>
        <p:spPr bwMode="auto">
          <a:xfrm>
            <a:off x="8403538" y="1137653"/>
            <a:ext cx="2755874" cy="1240565"/>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1981828" y="4021494"/>
            <a:ext cx="8192277" cy="1107996"/>
          </a:xfrm>
          <a:prstGeom prst="rect">
            <a:avLst/>
          </a:prstGeom>
          <a:noFill/>
        </p:spPr>
        <p:txBody>
          <a:bodyPr wrap="square" rtlCol="0">
            <a:spAutoFit/>
          </a:bodyPr>
          <a:lstStyle/>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TOOLKIT AVAILABLE AT</a:t>
            </a:r>
            <a: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br>
              <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br>
            <a:endParaRPr lang="en-US"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www.livewellsbc.org</a:t>
            </a:r>
          </a:p>
        </p:txBody>
      </p:sp>
    </p:spTree>
    <p:extLst>
      <p:ext uri="{BB962C8B-B14F-4D97-AF65-F5344CB8AC3E}">
        <p14:creationId xmlns:p14="http://schemas.microsoft.com/office/powerpoint/2010/main" val="2853109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Live Well Santa Barbara County</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Rectangle 3"/>
          <p:cNvSpPr/>
          <p:nvPr/>
        </p:nvSpPr>
        <p:spPr>
          <a:xfrm>
            <a:off x="581191" y="3153566"/>
            <a:ext cx="11029617" cy="1938992"/>
          </a:xfrm>
          <a:prstGeom prst="rect">
            <a:avLst/>
          </a:prstGeom>
        </p:spPr>
        <p:txBody>
          <a:bodyPr wrap="square">
            <a:spAutoFit/>
          </a:bodyPr>
          <a:lstStyle/>
          <a:p>
            <a:pPr algn="ctr"/>
            <a:r>
              <a:rPr lang="en-US" sz="2400" dirty="0">
                <a:solidFill>
                  <a:schemeClr val="accent1"/>
                </a:solidFill>
                <a:latin typeface="Arial Unicode MS" panose="020B0604020202020204" pitchFamily="34" charset="-128"/>
                <a:ea typeface="Arial Unicode MS" panose="020B0604020202020204" pitchFamily="34" charset="-128"/>
                <a:cs typeface="Arial Unicode MS" panose="020B0604020202020204" pitchFamily="34" charset="-128"/>
              </a:rPr>
              <a:t>The primary collaborative focus of Live Well Santa Barbara County is providing health education and advocating for health in all policies and programs. The coalition includes representation from organizations, agencies, and government officials with an interest in nutrition, physical activity, public health, the environment, and health care.</a:t>
            </a:r>
          </a:p>
        </p:txBody>
      </p:sp>
    </p:spTree>
    <p:extLst>
      <p:ext uri="{BB962C8B-B14F-4D97-AF65-F5344CB8AC3E}">
        <p14:creationId xmlns:p14="http://schemas.microsoft.com/office/powerpoint/2010/main" val="269021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SURVEY </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RESPONDENTS (N=77)</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77885529"/>
              </p:ext>
            </p:extLst>
          </p:nvPr>
        </p:nvGraphicFramePr>
        <p:xfrm>
          <a:off x="581025" y="1987826"/>
          <a:ext cx="11029783" cy="45322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6158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VENDING MACHINE LOCATION (N=77)</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12" name="Content Placeholder 11"/>
          <p:cNvGraphicFramePr>
            <a:graphicFrameLocks noGrp="1"/>
          </p:cNvGraphicFramePr>
          <p:nvPr>
            <p:ph idx="1"/>
            <p:extLst/>
          </p:nvPr>
        </p:nvGraphicFramePr>
        <p:xfrm>
          <a:off x="581025" y="2181225"/>
          <a:ext cx="11226662" cy="4352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7886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Vending Machine Location (N=77)</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6" name="Picture 5"/>
          <p:cNvPicPr>
            <a:picLocks noChangeAspect="1"/>
          </p:cNvPicPr>
          <p:nvPr/>
        </p:nvPicPr>
        <p:blipFill>
          <a:blip r:embed="rId3"/>
          <a:stretch>
            <a:fillRect/>
          </a:stretch>
        </p:blipFill>
        <p:spPr>
          <a:xfrm>
            <a:off x="221873" y="2918574"/>
            <a:ext cx="2238552" cy="2407147"/>
          </a:xfrm>
          <a:prstGeom prst="rect">
            <a:avLst/>
          </a:prstGeom>
        </p:spPr>
      </p:pic>
      <p:pic>
        <p:nvPicPr>
          <p:cNvPr id="7" name="Picture 6"/>
          <p:cNvPicPr>
            <a:picLocks noChangeAspect="1"/>
          </p:cNvPicPr>
          <p:nvPr/>
        </p:nvPicPr>
        <p:blipFill>
          <a:blip r:embed="rId4"/>
          <a:stretch>
            <a:fillRect/>
          </a:stretch>
        </p:blipFill>
        <p:spPr>
          <a:xfrm>
            <a:off x="2619551" y="3101009"/>
            <a:ext cx="2835418" cy="2224712"/>
          </a:xfrm>
          <a:prstGeom prst="rect">
            <a:avLst/>
          </a:prstGeom>
        </p:spPr>
      </p:pic>
      <p:pic>
        <p:nvPicPr>
          <p:cNvPr id="8" name="Picture 7"/>
          <p:cNvPicPr>
            <a:picLocks noChangeAspect="1"/>
          </p:cNvPicPr>
          <p:nvPr/>
        </p:nvPicPr>
        <p:blipFill>
          <a:blip r:embed="rId5"/>
          <a:stretch>
            <a:fillRect/>
          </a:stretch>
        </p:blipFill>
        <p:spPr>
          <a:xfrm>
            <a:off x="5751710" y="2918574"/>
            <a:ext cx="1629157" cy="2280819"/>
          </a:xfrm>
          <a:prstGeom prst="rect">
            <a:avLst/>
          </a:prstGeom>
        </p:spPr>
      </p:pic>
      <p:pic>
        <p:nvPicPr>
          <p:cNvPr id="9" name="Picture 8"/>
          <p:cNvPicPr>
            <a:picLocks noChangeAspect="1"/>
          </p:cNvPicPr>
          <p:nvPr/>
        </p:nvPicPr>
        <p:blipFill>
          <a:blip r:embed="rId6"/>
          <a:stretch>
            <a:fillRect/>
          </a:stretch>
        </p:blipFill>
        <p:spPr>
          <a:xfrm>
            <a:off x="7615053" y="2832071"/>
            <a:ext cx="2425535" cy="2367322"/>
          </a:xfrm>
          <a:prstGeom prst="rect">
            <a:avLst/>
          </a:prstGeom>
        </p:spPr>
      </p:pic>
      <p:pic>
        <p:nvPicPr>
          <p:cNvPr id="10" name="Picture 9"/>
          <p:cNvPicPr>
            <a:picLocks noChangeAspect="1"/>
          </p:cNvPicPr>
          <p:nvPr/>
        </p:nvPicPr>
        <p:blipFill>
          <a:blip r:embed="rId7"/>
          <a:stretch>
            <a:fillRect/>
          </a:stretch>
        </p:blipFill>
        <p:spPr>
          <a:xfrm>
            <a:off x="9862516" y="2877991"/>
            <a:ext cx="2329484" cy="2620835"/>
          </a:xfrm>
          <a:prstGeom prst="rect">
            <a:avLst/>
          </a:prstGeom>
        </p:spPr>
      </p:pic>
      <p:sp>
        <p:nvSpPr>
          <p:cNvPr id="11" name="TextBox 10"/>
          <p:cNvSpPr txBox="1"/>
          <p:nvPr/>
        </p:nvSpPr>
        <p:spPr>
          <a:xfrm>
            <a:off x="1010949" y="5314160"/>
            <a:ext cx="660400" cy="369332"/>
          </a:xfrm>
          <a:prstGeom prst="rect">
            <a:avLst/>
          </a:prstGeom>
          <a:noFill/>
        </p:spPr>
        <p:txBody>
          <a:bodyPr wrap="square" rtlCol="0">
            <a:spAutoFit/>
          </a:bodyPr>
          <a:lstStyle/>
          <a:p>
            <a:r>
              <a:rPr lang="en-US"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32%</a:t>
            </a:r>
          </a:p>
        </p:txBody>
      </p:sp>
      <p:sp>
        <p:nvSpPr>
          <p:cNvPr id="12" name="TextBox 11"/>
          <p:cNvSpPr txBox="1"/>
          <p:nvPr/>
        </p:nvSpPr>
        <p:spPr>
          <a:xfrm>
            <a:off x="3707060" y="5325721"/>
            <a:ext cx="660400" cy="369332"/>
          </a:xfrm>
          <a:prstGeom prst="rect">
            <a:avLst/>
          </a:prstGeom>
          <a:noFill/>
        </p:spPr>
        <p:txBody>
          <a:bodyPr wrap="square" rtlCol="0">
            <a:spAutoFit/>
          </a:bodyPr>
          <a:lstStyle/>
          <a:p>
            <a:r>
              <a:rPr lang="en-US"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23%</a:t>
            </a:r>
          </a:p>
        </p:txBody>
      </p:sp>
      <p:sp>
        <p:nvSpPr>
          <p:cNvPr id="14" name="TextBox 13"/>
          <p:cNvSpPr txBox="1"/>
          <p:nvPr/>
        </p:nvSpPr>
        <p:spPr>
          <a:xfrm>
            <a:off x="6284723" y="5325721"/>
            <a:ext cx="660400" cy="369332"/>
          </a:xfrm>
          <a:prstGeom prst="rect">
            <a:avLst/>
          </a:prstGeom>
          <a:noFill/>
        </p:spPr>
        <p:txBody>
          <a:bodyPr wrap="square" rtlCol="0">
            <a:spAutoFit/>
          </a:bodyPr>
          <a:lstStyle/>
          <a:p>
            <a:r>
              <a:rPr lang="en-US"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12%</a:t>
            </a:r>
          </a:p>
        </p:txBody>
      </p:sp>
      <p:sp>
        <p:nvSpPr>
          <p:cNvPr id="15" name="TextBox 14"/>
          <p:cNvSpPr txBox="1"/>
          <p:nvPr/>
        </p:nvSpPr>
        <p:spPr>
          <a:xfrm>
            <a:off x="8532186" y="5314160"/>
            <a:ext cx="660400" cy="369332"/>
          </a:xfrm>
          <a:prstGeom prst="rect">
            <a:avLst/>
          </a:prstGeom>
          <a:noFill/>
        </p:spPr>
        <p:txBody>
          <a:bodyPr wrap="square" rtlCol="0">
            <a:spAutoFit/>
          </a:bodyPr>
          <a:lstStyle/>
          <a:p>
            <a:r>
              <a:rPr lang="en-US"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8%</a:t>
            </a:r>
          </a:p>
        </p:txBody>
      </p:sp>
      <p:sp>
        <p:nvSpPr>
          <p:cNvPr id="16" name="TextBox 15"/>
          <p:cNvSpPr txBox="1"/>
          <p:nvPr/>
        </p:nvSpPr>
        <p:spPr>
          <a:xfrm>
            <a:off x="10697058" y="5292196"/>
            <a:ext cx="660400" cy="369332"/>
          </a:xfrm>
          <a:prstGeom prst="rect">
            <a:avLst/>
          </a:prstGeom>
          <a:noFill/>
        </p:spPr>
        <p:txBody>
          <a:bodyPr wrap="square" rtlCol="0">
            <a:spAutoFit/>
          </a:bodyPr>
          <a:lstStyle/>
          <a:p>
            <a:r>
              <a:rPr lang="en-US"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 6%</a:t>
            </a:r>
          </a:p>
        </p:txBody>
      </p:sp>
    </p:spTree>
    <p:extLst>
      <p:ext uri="{BB962C8B-B14F-4D97-AF65-F5344CB8AC3E}">
        <p14:creationId xmlns:p14="http://schemas.microsoft.com/office/powerpoint/2010/main" val="1236177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990697" y="933061"/>
            <a:ext cx="2284347" cy="1445157"/>
          </a:xfrm>
          <a:prstGeom prst="rect">
            <a:avLst/>
          </a:prstGeom>
        </p:spPr>
      </p:pic>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5204119" y="1035356"/>
            <a:ext cx="1747696" cy="1240565"/>
          </a:xfrm>
          <a:prstGeom prst="rect">
            <a:avLst/>
          </a:prstGeom>
        </p:spPr>
      </p:pic>
      <p:pic>
        <p:nvPicPr>
          <p:cNvPr id="6" name="Picture 5"/>
          <p:cNvPicPr/>
          <p:nvPr/>
        </p:nvPicPr>
        <p:blipFill rotWithShape="1">
          <a:blip r:embed="rId4">
            <a:extLst>
              <a:ext uri="{28A0092B-C50C-407E-A947-70E740481C1C}">
                <a14:useLocalDpi xmlns:a14="http://schemas.microsoft.com/office/drawing/2010/main" val="0"/>
              </a:ext>
            </a:extLst>
          </a:blip>
          <a:srcRect l="8222" t="22276" r="8535" b="21099"/>
          <a:stretch/>
        </p:blipFill>
        <p:spPr bwMode="auto">
          <a:xfrm>
            <a:off x="8403538" y="1137653"/>
            <a:ext cx="2755874" cy="1240565"/>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1981828" y="4521366"/>
            <a:ext cx="8192277" cy="461665"/>
          </a:xfrm>
          <a:prstGeom prst="rect">
            <a:avLst/>
          </a:prstGeom>
          <a:noFill/>
        </p:spPr>
        <p:txBody>
          <a:bodyPr wrap="square" rtlCol="0">
            <a:spAutoFit/>
          </a:bodyPr>
          <a:lstStyle/>
          <a:p>
            <a:pPr algn="ct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FINDINGS </a:t>
            </a: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FOR THE CITY OF </a:t>
            </a:r>
            <a:r>
              <a:rPr lang="en-US" sz="24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LOMPOC</a:t>
            </a:r>
            <a:endParaRPr lang="en-US"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07756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City of Lompoc (N=27)</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6" name="Picture 5"/>
          <p:cNvPicPr>
            <a:picLocks noChangeAspect="1"/>
          </p:cNvPicPr>
          <p:nvPr/>
        </p:nvPicPr>
        <p:blipFill>
          <a:blip r:embed="rId3"/>
          <a:stretch>
            <a:fillRect/>
          </a:stretch>
        </p:blipFill>
        <p:spPr>
          <a:xfrm>
            <a:off x="915590" y="2861393"/>
            <a:ext cx="2238552" cy="2407147"/>
          </a:xfrm>
          <a:prstGeom prst="rect">
            <a:avLst/>
          </a:prstGeom>
        </p:spPr>
      </p:pic>
      <p:pic>
        <p:nvPicPr>
          <p:cNvPr id="8" name="Picture 7"/>
          <p:cNvPicPr>
            <a:picLocks noChangeAspect="1"/>
          </p:cNvPicPr>
          <p:nvPr/>
        </p:nvPicPr>
        <p:blipFill>
          <a:blip r:embed="rId4"/>
          <a:stretch>
            <a:fillRect/>
          </a:stretch>
        </p:blipFill>
        <p:spPr>
          <a:xfrm>
            <a:off x="4093491" y="2841053"/>
            <a:ext cx="1629157" cy="2280819"/>
          </a:xfrm>
          <a:prstGeom prst="rect">
            <a:avLst/>
          </a:prstGeom>
        </p:spPr>
      </p:pic>
      <p:pic>
        <p:nvPicPr>
          <p:cNvPr id="9" name="Picture 8"/>
          <p:cNvPicPr>
            <a:picLocks noChangeAspect="1"/>
          </p:cNvPicPr>
          <p:nvPr/>
        </p:nvPicPr>
        <p:blipFill>
          <a:blip r:embed="rId5"/>
          <a:stretch>
            <a:fillRect/>
          </a:stretch>
        </p:blipFill>
        <p:spPr>
          <a:xfrm>
            <a:off x="9233298" y="2747484"/>
            <a:ext cx="2425535" cy="2367322"/>
          </a:xfrm>
          <a:prstGeom prst="rect">
            <a:avLst/>
          </a:prstGeom>
        </p:spPr>
      </p:pic>
      <p:pic>
        <p:nvPicPr>
          <p:cNvPr id="10" name="Picture 9"/>
          <p:cNvPicPr>
            <a:picLocks noChangeAspect="1"/>
          </p:cNvPicPr>
          <p:nvPr/>
        </p:nvPicPr>
        <p:blipFill>
          <a:blip r:embed="rId6"/>
          <a:stretch>
            <a:fillRect/>
          </a:stretch>
        </p:blipFill>
        <p:spPr>
          <a:xfrm>
            <a:off x="6565289" y="2841053"/>
            <a:ext cx="2329484" cy="2620835"/>
          </a:xfrm>
          <a:prstGeom prst="rect">
            <a:avLst/>
          </a:prstGeom>
        </p:spPr>
      </p:pic>
      <p:sp>
        <p:nvSpPr>
          <p:cNvPr id="11" name="TextBox 10"/>
          <p:cNvSpPr txBox="1"/>
          <p:nvPr/>
        </p:nvSpPr>
        <p:spPr>
          <a:xfrm>
            <a:off x="1713503" y="5145218"/>
            <a:ext cx="660400" cy="369332"/>
          </a:xfrm>
          <a:prstGeom prst="rect">
            <a:avLst/>
          </a:prstGeom>
          <a:noFill/>
        </p:spPr>
        <p:txBody>
          <a:bodyPr wrap="square" rtlCol="0">
            <a:spAutoFit/>
          </a:bodyPr>
          <a:lstStyle/>
          <a:p>
            <a:r>
              <a:rPr lang="en-US"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rPr>
              <a:t>37%</a:t>
            </a:r>
            <a:endParaRPr lang="en-US" dirty="0" smtClean="0">
              <a:solidFill>
                <a:schemeClr val="accent6"/>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4" name="TextBox 13"/>
          <p:cNvSpPr txBox="1"/>
          <p:nvPr/>
        </p:nvSpPr>
        <p:spPr>
          <a:xfrm>
            <a:off x="4574796" y="5176263"/>
            <a:ext cx="660400" cy="369332"/>
          </a:xfrm>
          <a:prstGeom prst="rect">
            <a:avLst/>
          </a:prstGeom>
          <a:noFill/>
        </p:spPr>
        <p:txBody>
          <a:bodyPr wrap="square" rtlCol="0">
            <a:spAutoFit/>
          </a:bodyPr>
          <a:lstStyle/>
          <a:p>
            <a:r>
              <a:rPr lang="en-US"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19%</a:t>
            </a:r>
            <a:endParaRPr lang="en-US"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5" name="TextBox 14"/>
          <p:cNvSpPr txBox="1"/>
          <p:nvPr/>
        </p:nvSpPr>
        <p:spPr>
          <a:xfrm>
            <a:off x="10115865" y="5176263"/>
            <a:ext cx="660400" cy="369332"/>
          </a:xfrm>
          <a:prstGeom prst="rect">
            <a:avLst/>
          </a:prstGeom>
          <a:noFill/>
        </p:spPr>
        <p:txBody>
          <a:bodyPr wrap="square" rtlCol="0">
            <a:spAutoFit/>
          </a:bodyPr>
          <a:lstStyle/>
          <a:p>
            <a:r>
              <a:rPr lang="en-US" dirty="0" smtClean="0">
                <a:solidFill>
                  <a:srgbClr val="FFC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4</a:t>
            </a:r>
            <a:r>
              <a:rPr lang="en-US"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dirty="0" smtClean="0">
              <a:solidFill>
                <a:srgbClr val="00B0F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6" name="TextBox 15"/>
          <p:cNvSpPr txBox="1"/>
          <p:nvPr/>
        </p:nvSpPr>
        <p:spPr>
          <a:xfrm>
            <a:off x="7399831" y="5145218"/>
            <a:ext cx="660400" cy="369332"/>
          </a:xfrm>
          <a:prstGeom prst="rect">
            <a:avLst/>
          </a:prstGeom>
          <a:noFill/>
        </p:spPr>
        <p:txBody>
          <a:bodyPr wrap="square" rtlCol="0">
            <a:spAutoFit/>
          </a:bodyPr>
          <a:lstStyle/>
          <a:p>
            <a:r>
              <a:rPr lang="en-US"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n-US"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rPr>
              <a:t>7%</a:t>
            </a:r>
            <a:endParaRPr lang="en-US" dirty="0" smtClean="0">
              <a:solidFill>
                <a:srgbClr val="7030A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40612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Vending Machine Location</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Content Placeholder 2"/>
          <p:cNvSpPr>
            <a:spLocks noGrp="1"/>
          </p:cNvSpPr>
          <p:nvPr>
            <p:ph idx="1"/>
          </p:nvPr>
        </p:nvSpPr>
        <p:spPr>
          <a:xfrm>
            <a:off x="1271567" y="2191204"/>
            <a:ext cx="11029615" cy="4498600"/>
          </a:xfrm>
        </p:spPr>
        <p:txBody>
          <a:bodyPr/>
          <a:lstStyle/>
          <a:p>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Category: Other </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800"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30</a:t>
            </a:r>
            <a:r>
              <a:rPr lang="en-US" sz="2800" dirty="0" smtClean="0">
                <a:solidFill>
                  <a:schemeClr val="accent2"/>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800" dirty="0" smtClean="0">
                <a:latin typeface="Arial Unicode MS" panose="020B0604020202020204" pitchFamily="34" charset="-128"/>
                <a:ea typeface="Arial Unicode MS" panose="020B0604020202020204" pitchFamily="34" charset="-128"/>
                <a:cs typeface="Arial Unicode MS" panose="020B0604020202020204" pitchFamily="34" charset="-128"/>
              </a:rPr>
              <a:t>, N=8)</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Recreation Center</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Community and Senior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C</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enter</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Hospital</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Healthcare Organization</a:t>
            </a:r>
            <a:endPar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1"/>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After School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P</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rogram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B</a:t>
            </a:r>
            <a:r>
              <a:rPr lang="en-US" sz="2400" dirty="0" smtClean="0">
                <a:latin typeface="Arial Unicode MS" panose="020B0604020202020204" pitchFamily="34" charset="-128"/>
                <a:ea typeface="Arial Unicode MS" panose="020B0604020202020204" pitchFamily="34" charset="-128"/>
                <a:cs typeface="Arial Unicode MS" panose="020B0604020202020204" pitchFamily="34" charset="-128"/>
              </a:rPr>
              <a:t>uilding</a:t>
            </a: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smtClean="0"/>
          </a:p>
          <a:p>
            <a:endParaRPr lang="en-US" dirty="0"/>
          </a:p>
        </p:txBody>
      </p:sp>
      <p:pic>
        <p:nvPicPr>
          <p:cNvPr id="4" name="Picture 3"/>
          <p:cNvPicPr>
            <a:picLocks noChangeAspect="1"/>
          </p:cNvPicPr>
          <p:nvPr/>
        </p:nvPicPr>
        <p:blipFill>
          <a:blip r:embed="rId3"/>
          <a:stretch>
            <a:fillRect/>
          </a:stretch>
        </p:blipFill>
        <p:spPr>
          <a:xfrm>
            <a:off x="6971117" y="1984981"/>
            <a:ext cx="3969442" cy="4435798"/>
          </a:xfrm>
          <a:prstGeom prst="rect">
            <a:avLst/>
          </a:prstGeom>
        </p:spPr>
      </p:pic>
    </p:spTree>
    <p:extLst>
      <p:ext uri="{BB962C8B-B14F-4D97-AF65-F5344CB8AC3E}">
        <p14:creationId xmlns:p14="http://schemas.microsoft.com/office/powerpoint/2010/main" val="3757200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Type of Beverages in vending machine</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72207958"/>
              </p:ext>
            </p:extLst>
          </p:nvPr>
        </p:nvGraphicFramePr>
        <p:xfrm>
          <a:off x="581025" y="2181225"/>
          <a:ext cx="11029950" cy="367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863553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986</TotalTime>
  <Words>436</Words>
  <Application>Microsoft Office PowerPoint</Application>
  <PresentationFormat>Widescreen</PresentationFormat>
  <Paragraphs>122</Paragraphs>
  <Slides>17</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 Unicode MS</vt:lpstr>
      <vt:lpstr>Arial</vt:lpstr>
      <vt:lpstr>Calibri</vt:lpstr>
      <vt:lpstr>Gill Sans MT</vt:lpstr>
      <vt:lpstr>Wingdings</vt:lpstr>
      <vt:lpstr>Wingdings 2</vt:lpstr>
      <vt:lpstr>Dividend</vt:lpstr>
      <vt:lpstr>PowerPoint Presentation</vt:lpstr>
      <vt:lpstr>Live Well Santa Barbara County</vt:lpstr>
      <vt:lpstr>SURVEY RESPONDENTS (N=77)</vt:lpstr>
      <vt:lpstr>VENDING MACHINE LOCATION (N=77)</vt:lpstr>
      <vt:lpstr>Vending Machine Location (N=77)</vt:lpstr>
      <vt:lpstr>PowerPoint Presentation</vt:lpstr>
      <vt:lpstr>City of Lompoc (N=27)</vt:lpstr>
      <vt:lpstr>Vending Machine Location</vt:lpstr>
      <vt:lpstr>Type of Beverages in vending machine</vt:lpstr>
      <vt:lpstr>Types of BEVERAGES in vending machine</vt:lpstr>
      <vt:lpstr>Government building (N=10)</vt:lpstr>
      <vt:lpstr>Commercial business (N=5)</vt:lpstr>
      <vt:lpstr>SPORTS FIELD or FACILITY (n=2)</vt:lpstr>
      <vt:lpstr>School (N=1)</vt:lpstr>
      <vt:lpstr>Visible advertising</vt:lpstr>
      <vt:lpstr>VISIBLE ADVERTISING</vt:lpstr>
      <vt:lpstr>PowerPoint Presentation</vt:lpstr>
    </vt:vector>
  </TitlesOfParts>
  <Company>CN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Andersen</dc:creator>
  <cp:lastModifiedBy>Barbara Andersen</cp:lastModifiedBy>
  <cp:revision>87</cp:revision>
  <dcterms:created xsi:type="dcterms:W3CDTF">2017-01-10T23:29:42Z</dcterms:created>
  <dcterms:modified xsi:type="dcterms:W3CDTF">2017-03-14T03:20:50Z</dcterms:modified>
</cp:coreProperties>
</file>