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8"/>
  </p:notesMasterIdLst>
  <p:sldIdLst>
    <p:sldId id="256" r:id="rId2"/>
    <p:sldId id="275" r:id="rId3"/>
    <p:sldId id="276" r:id="rId4"/>
    <p:sldId id="277" r:id="rId5"/>
    <p:sldId id="278" r:id="rId6"/>
    <p:sldId id="283" r:id="rId7"/>
    <p:sldId id="279" r:id="rId8"/>
    <p:sldId id="262" r:id="rId9"/>
    <p:sldId id="282" r:id="rId10"/>
    <p:sldId id="270" r:id="rId11"/>
    <p:sldId id="269" r:id="rId12"/>
    <p:sldId id="271" r:id="rId13"/>
    <p:sldId id="272" r:id="rId14"/>
    <p:sldId id="280" r:id="rId15"/>
    <p:sldId id="263" r:id="rId16"/>
    <p:sldId id="28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9116" autoAdjust="0"/>
  </p:normalViewPr>
  <p:slideViewPr>
    <p:cSldViewPr snapToGrid="0">
      <p:cViewPr varScale="1">
        <p:scale>
          <a:sx n="55" d="100"/>
          <a:sy n="55" d="100"/>
        </p:scale>
        <p:origin x="38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AFFILIATION</a:t>
            </a:r>
            <a:r>
              <a:rPr lang="en-US"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WITH LIVE WELL SBC COALITION</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Affiliation with Live Well SBC Coalition</c:v>
                </c:pt>
              </c:strCache>
            </c:strRef>
          </c:tx>
          <c:spPr>
            <a:solidFill>
              <a:schemeClr val="accent1"/>
            </a:solidFill>
          </c:spPr>
          <c:dPt>
            <c:idx val="0"/>
            <c:bubble3D val="0"/>
            <c:spPr>
              <a:solidFill>
                <a:srgbClr val="C00000"/>
              </a:solidFill>
              <a:ln w="19050">
                <a:solidFill>
                  <a:schemeClr val="lt1"/>
                </a:solidFill>
              </a:ln>
              <a:effectLst/>
            </c:spPr>
          </c:dPt>
          <c:dPt>
            <c:idx val="1"/>
            <c:bubble3D val="0"/>
            <c:spPr>
              <a:solidFill>
                <a:schemeClr val="accent1"/>
              </a:solidFill>
              <a:ln w="19050">
                <a:solidFill>
                  <a:schemeClr val="lt1"/>
                </a:solidFill>
              </a:ln>
              <a:effectLst/>
            </c:spPr>
          </c:dPt>
          <c:dPt>
            <c:idx val="2"/>
            <c:bubble3D val="0"/>
            <c:spPr>
              <a:solidFill>
                <a:schemeClr val="accent6"/>
              </a:solidFill>
              <a:ln w="19050">
                <a:solidFill>
                  <a:schemeClr val="lt1"/>
                </a:solidFill>
              </a:ln>
              <a:effectLst/>
            </c:spPr>
          </c:dPt>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1"/>
              <c:showCatName val="0"/>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1"/>
              <c:showCatName val="0"/>
              <c:showSerName val="0"/>
              <c:showPercent val="0"/>
              <c:showBubbleSize val="0"/>
            </c:dLbl>
            <c:dLbl>
              <c:idx val="2"/>
              <c:layout/>
              <c:tx>
                <c:rich>
                  <a:bodyPr/>
                  <a:lstStyle/>
                  <a:p>
                    <a:fld id="{37D54247-3045-498B-AF79-F6EB3461A059}" type="VALUE">
                      <a:rPr lang="en-US">
                        <a:solidFill>
                          <a:schemeClr val="accent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Partner Organization</c:v>
                </c:pt>
                <c:pt idx="1">
                  <c:v>Employee of Partner Organization</c:v>
                </c:pt>
                <c:pt idx="2">
                  <c:v>No Affiliation (or I don't know)</c:v>
                </c:pt>
              </c:strCache>
            </c:strRef>
          </c:cat>
          <c:val>
            <c:numRef>
              <c:f>Sheet1!$B$2:$B$4</c:f>
              <c:numCache>
                <c:formatCode>0%</c:formatCode>
                <c:ptCount val="3"/>
                <c:pt idx="0">
                  <c:v>0.185</c:v>
                </c:pt>
                <c:pt idx="1">
                  <c:v>0.70299999999999996</c:v>
                </c:pt>
                <c:pt idx="2">
                  <c:v>0.111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5.628397222320735E-4"/>
          <c:y val="0.84967976128381439"/>
          <c:w val="0.99943716027776797"/>
          <c:h val="0.1335073751545592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rgbClr val="C00000"/>
              </a:solidFill>
              <a:ln w="19050">
                <a:solidFill>
                  <a:schemeClr val="lt1"/>
                </a:solidFill>
              </a:ln>
              <a:effectLst/>
            </c:spPr>
          </c:dPt>
          <c:dPt>
            <c:idx val="2"/>
            <c:bubble3D val="0"/>
            <c:spPr>
              <a:solidFill>
                <a:schemeClr val="accent5"/>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3"/>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rgbClr val="7030A0"/>
              </a:solidFill>
              <a:ln w="19050">
                <a:solidFill>
                  <a:schemeClr val="lt1"/>
                </a:solidFill>
              </a:ln>
              <a:effectLst/>
            </c:spPr>
          </c:dPt>
          <c:dPt>
            <c:idx val="7"/>
            <c:bubble3D val="0"/>
            <c:spPr>
              <a:solidFill>
                <a:srgbClr val="FFFF00"/>
              </a:solidFill>
              <a:ln w="19050">
                <a:solidFill>
                  <a:schemeClr val="lt1"/>
                </a:solidFill>
              </a:ln>
              <a:effectLst/>
            </c:spPr>
          </c:dPt>
          <c:dLbls>
            <c:dLbl>
              <c:idx val="1"/>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spPr>
                <a:noFill/>
                <a:ln>
                  <a:noFill/>
                </a:ln>
                <a:effectLst/>
              </c:spPr>
              <c:txPr>
                <a:bodyPr rot="0" spcFirstLastPara="1" vertOverflow="ellipsis" vert="horz" wrap="square" lIns="38100" tIns="19050" rIns="38100" bIns="19050" anchor="b" anchorCtr="1">
                  <a:spAutoFit/>
                </a:bodyPr>
                <a:lstStyle/>
                <a:p>
                  <a:pPr>
                    <a:defRPr sz="1400" b="0" i="0" u="none" strike="noStrike" kern="1200" baseline="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dLbl>
            <c:dLbl>
              <c:idx val="5"/>
              <c:spPr>
                <a:noFill/>
                <a:ln>
                  <a:noFill/>
                </a:ln>
                <a:effectLst/>
              </c:spPr>
              <c:txPr>
                <a:bodyPr rot="0" spcFirstLastPara="1" vertOverflow="ellipsis" vert="horz" wrap="square" lIns="38100" tIns="19050" rIns="38100" bIns="19050" anchor="b" anchorCtr="1">
                  <a:spAutoFit/>
                </a:bodyPr>
                <a:lstStyle/>
                <a:p>
                  <a:pPr>
                    <a:defRPr sz="1400" b="0" i="0" u="none" strike="noStrike" kern="1200" baseline="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dLbl>
            <c:dLbl>
              <c:idx val="6"/>
              <c:spPr>
                <a:noFill/>
                <a:ln>
                  <a:noFill/>
                </a:ln>
                <a:effectLst/>
              </c:spPr>
              <c:txPr>
                <a:bodyPr rot="0" spcFirstLastPara="1" vertOverflow="ellipsis" vert="horz" wrap="square" lIns="38100" tIns="19050" rIns="38100" bIns="19050" anchor="b" anchorCtr="1">
                  <a:spAutoFit/>
                </a:bodyPr>
                <a:lstStyle/>
                <a:p>
                  <a:pPr>
                    <a:defRPr sz="1400" b="0" i="0" u="none" strike="noStrike" kern="1200" baseline="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dLbl>
            <c:spPr>
              <a:noFill/>
              <a:ln>
                <a:noFill/>
              </a:ln>
              <a:effectLst/>
            </c:spPr>
            <c:txPr>
              <a:bodyPr rot="0" spcFirstLastPara="1" vertOverflow="ellipsis" vert="horz" wrap="square" lIns="38100" tIns="19050" rIns="38100" bIns="19050" anchor="b" anchorCtr="1">
                <a:spAutoFit/>
              </a:bodyPr>
              <a:lstStyle/>
              <a:p>
                <a:pPr>
                  <a:defRPr sz="1400" b="0" i="0" u="none" strike="noStrike" kern="1200" baseline="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Sheet1!$A$2:$A$9</c:f>
              <c:strCache>
                <c:ptCount val="8"/>
                <c:pt idx="0">
                  <c:v>Buellton</c:v>
                </c:pt>
                <c:pt idx="1">
                  <c:v>Goleta</c:v>
                </c:pt>
                <c:pt idx="2">
                  <c:v>Guadalupe</c:v>
                </c:pt>
                <c:pt idx="3">
                  <c:v>Isla Vista</c:v>
                </c:pt>
                <c:pt idx="4">
                  <c:v>Lompoc</c:v>
                </c:pt>
                <c:pt idx="5">
                  <c:v>Santa Barbara</c:v>
                </c:pt>
                <c:pt idx="6">
                  <c:v>Santa Maria</c:v>
                </c:pt>
                <c:pt idx="7">
                  <c:v>Other</c:v>
                </c:pt>
              </c:strCache>
            </c:strRef>
          </c:cat>
          <c:val>
            <c:numRef>
              <c:f>Sheet1!$B$2:$B$9</c:f>
              <c:numCache>
                <c:formatCode>0.00%</c:formatCode>
                <c:ptCount val="8"/>
                <c:pt idx="0">
                  <c:v>3.0800000000000001E-2</c:v>
                </c:pt>
                <c:pt idx="1">
                  <c:v>1.54E-2</c:v>
                </c:pt>
                <c:pt idx="2">
                  <c:v>3.0800000000000001E-2</c:v>
                </c:pt>
                <c:pt idx="3">
                  <c:v>1.54E-2</c:v>
                </c:pt>
                <c:pt idx="4">
                  <c:v>0.41539999999999999</c:v>
                </c:pt>
                <c:pt idx="5">
                  <c:v>4.6199999999999998E-2</c:v>
                </c:pt>
                <c:pt idx="6">
                  <c:v>0.41539999999999999</c:v>
                </c:pt>
                <c:pt idx="7">
                  <c:v>3.0800000000000001E-2</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c:f>
              <c:strCache>
                <c:ptCount val="1"/>
                <c:pt idx="0">
                  <c:v>Soda (Regular)</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Sheet1!$A$2</c:f>
              <c:numCache>
                <c:formatCode>0%</c:formatCode>
                <c:ptCount val="1"/>
                <c:pt idx="0">
                  <c:v>1</c:v>
                </c:pt>
              </c:numCache>
            </c:numRef>
          </c:val>
          <c:extLst/>
        </c:ser>
        <c:ser>
          <c:idx val="1"/>
          <c:order val="1"/>
          <c:tx>
            <c:strRef>
              <c:f>Sheet1!$B$1</c:f>
              <c:strCache>
                <c:ptCount val="1"/>
                <c:pt idx="0">
                  <c:v>Water</c:v>
                </c:pt>
              </c:strCache>
            </c:strRef>
          </c:tx>
          <c:spPr>
            <a:solidFill>
              <a:schemeClr val="accent2"/>
            </a:solidFill>
            <a:ln>
              <a:solidFill>
                <a:schemeClr val="accent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Sheet1!$B$2</c:f>
              <c:numCache>
                <c:formatCode>0%</c:formatCode>
                <c:ptCount val="1"/>
                <c:pt idx="0">
                  <c:v>0.84</c:v>
                </c:pt>
              </c:numCache>
            </c:numRef>
          </c:val>
          <c:extLst/>
        </c:ser>
        <c:ser>
          <c:idx val="2"/>
          <c:order val="2"/>
          <c:tx>
            <c:strRef>
              <c:f>Sheet1!$C$1</c:f>
              <c:strCache>
                <c:ptCount val="1"/>
                <c:pt idx="0">
                  <c:v>Diet Soda</c:v>
                </c:pt>
              </c:strCache>
            </c:strRef>
          </c:tx>
          <c:spPr>
            <a:solidFill>
              <a:srgbClr val="7030A0"/>
            </a:solidFill>
            <a:ln>
              <a:solidFill>
                <a:srgbClr val="7030A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Sheet1!$C$2</c:f>
              <c:numCache>
                <c:formatCode>0%</c:formatCode>
                <c:ptCount val="1"/>
                <c:pt idx="0">
                  <c:v>0.84</c:v>
                </c:pt>
              </c:numCache>
            </c:numRef>
          </c:val>
          <c:extLst/>
        </c:ser>
        <c:ser>
          <c:idx val="3"/>
          <c:order val="3"/>
          <c:tx>
            <c:strRef>
              <c:f>Sheet1!$D$1</c:f>
              <c:strCache>
                <c:ptCount val="1"/>
                <c:pt idx="0">
                  <c:v>Sports Drinks</c:v>
                </c:pt>
              </c:strCache>
            </c:strRef>
          </c:tx>
          <c:spPr>
            <a:solidFill>
              <a:schemeClr val="accent4"/>
            </a:solidFill>
            <a:ln>
              <a:solidFill>
                <a:schemeClr val="accent4"/>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Sheet1!$D$2</c:f>
              <c:numCache>
                <c:formatCode>0%</c:formatCode>
                <c:ptCount val="1"/>
                <c:pt idx="0">
                  <c:v>0.64</c:v>
                </c:pt>
              </c:numCache>
            </c:numRef>
          </c:val>
          <c:extLst/>
        </c:ser>
        <c:ser>
          <c:idx val="4"/>
          <c:order val="4"/>
          <c:tx>
            <c:strRef>
              <c:f>Sheet1!$E$1</c:f>
              <c:strCache>
                <c:ptCount val="1"/>
                <c:pt idx="0">
                  <c:v>Energy Drinks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Sheet1!$E$2</c:f>
              <c:numCache>
                <c:formatCode>0%</c:formatCode>
                <c:ptCount val="1"/>
                <c:pt idx="0">
                  <c:v>0.56000000000000005</c:v>
                </c:pt>
              </c:numCache>
            </c:numRef>
          </c:val>
          <c:extLst/>
        </c:ser>
        <c:dLbls>
          <c:showLegendKey val="0"/>
          <c:showVal val="0"/>
          <c:showCatName val="0"/>
          <c:showSerName val="0"/>
          <c:showPercent val="0"/>
          <c:showBubbleSize val="0"/>
        </c:dLbls>
        <c:gapWidth val="219"/>
        <c:overlap val="-27"/>
        <c:axId val="238457544"/>
        <c:axId val="238718280"/>
      </c:barChart>
      <c:catAx>
        <c:axId val="238457544"/>
        <c:scaling>
          <c:orientation val="minMax"/>
        </c:scaling>
        <c:delete val="1"/>
        <c:axPos val="b"/>
        <c:numFmt formatCode="General" sourceLinked="1"/>
        <c:majorTickMark val="none"/>
        <c:minorTickMark val="none"/>
        <c:tickLblPos val="nextTo"/>
        <c:crossAx val="238718280"/>
        <c:crosses val="autoZero"/>
        <c:auto val="1"/>
        <c:lblAlgn val="ctr"/>
        <c:lblOffset val="100"/>
        <c:noMultiLvlLbl val="0"/>
      </c:catAx>
      <c:valAx>
        <c:axId val="2387182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crossAx val="2384575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c:f>
              <c:strCache>
                <c:ptCount val="1"/>
                <c:pt idx="0">
                  <c:v>Soda (Regular)</c:v>
                </c:pt>
              </c:strCache>
            </c:strRef>
          </c:tx>
          <c:spPr>
            <a:solidFill>
              <a:srgbClr val="C00000"/>
            </a:solidFill>
            <a:ln>
              <a:solidFill>
                <a:srgbClr val="C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Sheet1!$A$2</c:f>
              <c:numCache>
                <c:formatCode>0%</c:formatCode>
                <c:ptCount val="1"/>
                <c:pt idx="0">
                  <c:v>1</c:v>
                </c:pt>
              </c:numCache>
            </c:numRef>
          </c:val>
          <c:extLst/>
        </c:ser>
        <c:ser>
          <c:idx val="1"/>
          <c:order val="1"/>
          <c:tx>
            <c:strRef>
              <c:f>Sheet1!$B$1</c:f>
              <c:strCache>
                <c:ptCount val="1"/>
                <c:pt idx="0">
                  <c:v>Water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Sheet1!$B$2</c:f>
              <c:numCache>
                <c:formatCode>0%</c:formatCode>
                <c:ptCount val="1"/>
                <c:pt idx="0">
                  <c:v>0.92</c:v>
                </c:pt>
              </c:numCache>
            </c:numRef>
          </c:val>
          <c:extLst/>
        </c:ser>
        <c:ser>
          <c:idx val="2"/>
          <c:order val="2"/>
          <c:tx>
            <c:strRef>
              <c:f>Sheet1!$C$1</c:f>
              <c:strCache>
                <c:ptCount val="1"/>
                <c:pt idx="0">
                  <c:v>Diet Soda</c:v>
                </c:pt>
              </c:strCache>
            </c:strRef>
          </c:tx>
          <c:spPr>
            <a:solidFill>
              <a:srgbClr val="7030A0"/>
            </a:solidFill>
            <a:ln>
              <a:solidFill>
                <a:srgbClr val="7030A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Sheet1!$C$2</c:f>
              <c:numCache>
                <c:formatCode>0%</c:formatCode>
                <c:ptCount val="1"/>
                <c:pt idx="0">
                  <c:v>0.77</c:v>
                </c:pt>
              </c:numCache>
            </c:numRef>
          </c:val>
          <c:extLst/>
        </c:ser>
        <c:ser>
          <c:idx val="3"/>
          <c:order val="3"/>
          <c:tx>
            <c:strRef>
              <c:f>Sheet1!$D$1</c:f>
              <c:strCache>
                <c:ptCount val="1"/>
                <c:pt idx="0">
                  <c:v>Sports Drinks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Sheet1!$D$2</c:f>
              <c:numCache>
                <c:formatCode>0%</c:formatCode>
                <c:ptCount val="1"/>
                <c:pt idx="0">
                  <c:v>0.77</c:v>
                </c:pt>
              </c:numCache>
            </c:numRef>
          </c:val>
          <c:extLst/>
        </c:ser>
        <c:ser>
          <c:idx val="4"/>
          <c:order val="4"/>
          <c:tx>
            <c:strRef>
              <c:f>Sheet1!$E$1</c:f>
              <c:strCache>
                <c:ptCount val="1"/>
                <c:pt idx="0">
                  <c:v>Energy Drinks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Sheet1!$E$2</c:f>
              <c:numCache>
                <c:formatCode>0%</c:formatCode>
                <c:ptCount val="1"/>
                <c:pt idx="0">
                  <c:v>0.62</c:v>
                </c:pt>
              </c:numCache>
            </c:numRef>
          </c:val>
          <c:extLst/>
        </c:ser>
        <c:dLbls>
          <c:showLegendKey val="0"/>
          <c:showVal val="0"/>
          <c:showCatName val="0"/>
          <c:showSerName val="0"/>
          <c:showPercent val="0"/>
          <c:showBubbleSize val="0"/>
        </c:dLbls>
        <c:gapWidth val="219"/>
        <c:overlap val="-27"/>
        <c:axId val="232092280"/>
        <c:axId val="232092672"/>
      </c:barChart>
      <c:catAx>
        <c:axId val="232092280"/>
        <c:scaling>
          <c:orientation val="minMax"/>
        </c:scaling>
        <c:delete val="1"/>
        <c:axPos val="b"/>
        <c:numFmt formatCode="General" sourceLinked="1"/>
        <c:majorTickMark val="none"/>
        <c:minorTickMark val="none"/>
        <c:tickLblPos val="nextTo"/>
        <c:crossAx val="232092672"/>
        <c:crosses val="autoZero"/>
        <c:auto val="1"/>
        <c:lblAlgn val="ctr"/>
        <c:lblOffset val="100"/>
        <c:noMultiLvlLbl val="0"/>
      </c:catAx>
      <c:valAx>
        <c:axId val="232092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crossAx val="2320922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c:f>
              <c:strCache>
                <c:ptCount val="1"/>
                <c:pt idx="0">
                  <c:v>Soda (Regular)</c:v>
                </c:pt>
              </c:strCache>
            </c:strRef>
          </c:tx>
          <c:spPr>
            <a:solidFill>
              <a:srgbClr val="C00000"/>
            </a:solidFill>
            <a:ln>
              <a:solidFill>
                <a:srgbClr val="C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Sheet1!$A$2</c:f>
              <c:numCache>
                <c:formatCode>0%</c:formatCode>
                <c:ptCount val="1"/>
                <c:pt idx="0">
                  <c:v>1</c:v>
                </c:pt>
              </c:numCache>
            </c:numRef>
          </c:val>
          <c:extLst/>
        </c:ser>
        <c:ser>
          <c:idx val="1"/>
          <c:order val="1"/>
          <c:tx>
            <c:strRef>
              <c:f>Sheet1!$B$1</c:f>
              <c:strCache>
                <c:ptCount val="1"/>
                <c:pt idx="0">
                  <c:v>Diet Soda</c:v>
                </c:pt>
              </c:strCache>
            </c:strRef>
          </c:tx>
          <c:spPr>
            <a:solidFill>
              <a:srgbClr val="7030A0"/>
            </a:solidFill>
            <a:ln>
              <a:solidFill>
                <a:srgbClr val="7030A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Sheet1!$B$2</c:f>
              <c:numCache>
                <c:formatCode>0%</c:formatCode>
                <c:ptCount val="1"/>
                <c:pt idx="0">
                  <c:v>1</c:v>
                </c:pt>
              </c:numCache>
            </c:numRef>
          </c:val>
          <c:extLst/>
        </c:ser>
        <c:ser>
          <c:idx val="2"/>
          <c:order val="2"/>
          <c:tx>
            <c:strRef>
              <c:f>Sheet1!$C$1</c:f>
              <c:strCache>
                <c:ptCount val="1"/>
                <c:pt idx="0">
                  <c:v>Water</c:v>
                </c:pt>
              </c:strCache>
            </c:strRef>
          </c:tx>
          <c:spPr>
            <a:solidFill>
              <a:schemeClr val="accent2"/>
            </a:solidFill>
            <a:ln>
              <a:solidFill>
                <a:schemeClr val="accent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Sheet1!$C$2</c:f>
              <c:numCache>
                <c:formatCode>0%</c:formatCode>
                <c:ptCount val="1"/>
                <c:pt idx="0">
                  <c:v>0.83</c:v>
                </c:pt>
              </c:numCache>
            </c:numRef>
          </c:val>
          <c:extLst/>
        </c:ser>
        <c:ser>
          <c:idx val="3"/>
          <c:order val="3"/>
          <c:tx>
            <c:strRef>
              <c:f>Sheet1!$D$1</c:f>
              <c:strCache>
                <c:ptCount val="1"/>
                <c:pt idx="0">
                  <c:v>Energy Drinks</c:v>
                </c:pt>
              </c:strCache>
            </c:strRef>
          </c:tx>
          <c:spPr>
            <a:solidFill>
              <a:schemeClr val="accent5"/>
            </a:solidFill>
            <a:ln>
              <a:solidFill>
                <a:schemeClr val="accent5"/>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Sheet1!$D$2</c:f>
              <c:numCache>
                <c:formatCode>0%</c:formatCode>
                <c:ptCount val="1"/>
                <c:pt idx="0">
                  <c:v>0.67</c:v>
                </c:pt>
              </c:numCache>
            </c:numRef>
          </c:val>
          <c:extLst/>
        </c:ser>
        <c:ser>
          <c:idx val="4"/>
          <c:order val="4"/>
          <c:tx>
            <c:strRef>
              <c:f>Sheet1!$E$1</c:f>
              <c:strCache>
                <c:ptCount val="1"/>
                <c:pt idx="0">
                  <c:v>Sports Drinks</c:v>
                </c:pt>
              </c:strCache>
            </c:strRef>
          </c:tx>
          <c:spPr>
            <a:solidFill>
              <a:schemeClr val="accent4"/>
            </a:solidFill>
            <a:ln>
              <a:solidFill>
                <a:schemeClr val="accent4"/>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Sheet1!$E$2</c:f>
              <c:numCache>
                <c:formatCode>0%</c:formatCode>
                <c:ptCount val="1"/>
                <c:pt idx="0">
                  <c:v>0.5</c:v>
                </c:pt>
              </c:numCache>
            </c:numRef>
          </c:val>
          <c:extLst/>
        </c:ser>
        <c:dLbls>
          <c:showLegendKey val="0"/>
          <c:showVal val="0"/>
          <c:showCatName val="0"/>
          <c:showSerName val="0"/>
          <c:showPercent val="0"/>
          <c:showBubbleSize val="0"/>
        </c:dLbls>
        <c:gapWidth val="219"/>
        <c:overlap val="-27"/>
        <c:axId val="232091104"/>
        <c:axId val="232091496"/>
      </c:barChart>
      <c:catAx>
        <c:axId val="232091104"/>
        <c:scaling>
          <c:orientation val="minMax"/>
        </c:scaling>
        <c:delete val="1"/>
        <c:axPos val="b"/>
        <c:numFmt formatCode="General" sourceLinked="1"/>
        <c:majorTickMark val="none"/>
        <c:minorTickMark val="none"/>
        <c:tickLblPos val="nextTo"/>
        <c:crossAx val="232091496"/>
        <c:crosses val="autoZero"/>
        <c:auto val="1"/>
        <c:lblAlgn val="ctr"/>
        <c:lblOffset val="100"/>
        <c:noMultiLvlLbl val="0"/>
      </c:catAx>
      <c:valAx>
        <c:axId val="2320914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crossAx val="2320911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c:f>
              <c:strCache>
                <c:ptCount val="1"/>
                <c:pt idx="0">
                  <c:v>Soda (Regular)</c:v>
                </c:pt>
              </c:strCache>
            </c:strRef>
          </c:tx>
          <c:spPr>
            <a:solidFill>
              <a:srgbClr val="C00000"/>
            </a:solidFill>
            <a:ln>
              <a:solidFill>
                <a:srgbClr val="C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Sheet1!$A$2</c:f>
              <c:numCache>
                <c:formatCode>0%</c:formatCode>
                <c:ptCount val="1"/>
                <c:pt idx="0">
                  <c:v>1</c:v>
                </c:pt>
              </c:numCache>
            </c:numRef>
          </c:val>
          <c:extLst/>
        </c:ser>
        <c:ser>
          <c:idx val="1"/>
          <c:order val="1"/>
          <c:tx>
            <c:strRef>
              <c:f>Sheet1!$B$1</c:f>
              <c:strCache>
                <c:ptCount val="1"/>
                <c:pt idx="0">
                  <c:v>Diet Soda</c:v>
                </c:pt>
              </c:strCache>
            </c:strRef>
          </c:tx>
          <c:spPr>
            <a:solidFill>
              <a:srgbClr val="7030A0"/>
            </a:solidFill>
            <a:ln>
              <a:solidFill>
                <a:srgbClr val="7030A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Sheet1!$B$2</c:f>
              <c:numCache>
                <c:formatCode>0%</c:formatCode>
                <c:ptCount val="1"/>
                <c:pt idx="0">
                  <c:v>1</c:v>
                </c:pt>
              </c:numCache>
            </c:numRef>
          </c:val>
          <c:extLst/>
        </c:ser>
        <c:ser>
          <c:idx val="2"/>
          <c:order val="2"/>
          <c:tx>
            <c:strRef>
              <c:f>Sheet1!$C$1</c:f>
              <c:strCache>
                <c:ptCount val="1"/>
                <c:pt idx="0">
                  <c:v>Water</c:v>
                </c:pt>
              </c:strCache>
            </c:strRef>
          </c:tx>
          <c:spPr>
            <a:solidFill>
              <a:schemeClr val="accent2"/>
            </a:solidFill>
            <a:ln>
              <a:solidFill>
                <a:schemeClr val="accent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Sheet1!$C$2</c:f>
              <c:numCache>
                <c:formatCode>0%</c:formatCode>
                <c:ptCount val="1"/>
                <c:pt idx="0">
                  <c:v>1</c:v>
                </c:pt>
              </c:numCache>
            </c:numRef>
          </c:val>
          <c:extLst/>
        </c:ser>
        <c:ser>
          <c:idx val="3"/>
          <c:order val="3"/>
          <c:tx>
            <c:strRef>
              <c:f>Sheet1!$D$1</c:f>
              <c:strCache>
                <c:ptCount val="1"/>
                <c:pt idx="0">
                  <c:v>Sports Drinks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Sheet1!$D$2</c:f>
              <c:numCache>
                <c:formatCode>0%</c:formatCode>
                <c:ptCount val="1"/>
                <c:pt idx="0">
                  <c:v>0.5</c:v>
                </c:pt>
              </c:numCache>
            </c:numRef>
          </c:val>
          <c:extLst/>
        </c:ser>
        <c:dLbls>
          <c:showLegendKey val="0"/>
          <c:showVal val="0"/>
          <c:showCatName val="0"/>
          <c:showSerName val="0"/>
          <c:showPercent val="0"/>
          <c:showBubbleSize val="0"/>
        </c:dLbls>
        <c:gapWidth val="219"/>
        <c:overlap val="-27"/>
        <c:axId val="309047040"/>
        <c:axId val="309047432"/>
      </c:barChart>
      <c:catAx>
        <c:axId val="309047040"/>
        <c:scaling>
          <c:orientation val="minMax"/>
        </c:scaling>
        <c:delete val="1"/>
        <c:axPos val="b"/>
        <c:numFmt formatCode="General" sourceLinked="1"/>
        <c:majorTickMark val="none"/>
        <c:minorTickMark val="none"/>
        <c:tickLblPos val="nextTo"/>
        <c:crossAx val="309047432"/>
        <c:crosses val="autoZero"/>
        <c:auto val="1"/>
        <c:lblAlgn val="ctr"/>
        <c:lblOffset val="100"/>
        <c:noMultiLvlLbl val="0"/>
      </c:catAx>
      <c:valAx>
        <c:axId val="3090474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crossAx val="309047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c:f>
              <c:strCache>
                <c:ptCount val="1"/>
                <c:pt idx="0">
                  <c:v>Soda (Regular)</c:v>
                </c:pt>
              </c:strCache>
            </c:strRef>
          </c:tx>
          <c:spPr>
            <a:solidFill>
              <a:srgbClr val="C00000"/>
            </a:solidFill>
            <a:ln>
              <a:solidFill>
                <a:srgbClr val="C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Sheet1!$A$2</c:f>
              <c:numCache>
                <c:formatCode>0%</c:formatCode>
                <c:ptCount val="1"/>
                <c:pt idx="0">
                  <c:v>1</c:v>
                </c:pt>
              </c:numCache>
            </c:numRef>
          </c:val>
          <c:extLst/>
        </c:ser>
        <c:ser>
          <c:idx val="1"/>
          <c:order val="1"/>
          <c:tx>
            <c:strRef>
              <c:f>Sheet1!$B$1</c:f>
              <c:strCache>
                <c:ptCount val="1"/>
                <c:pt idx="0">
                  <c:v>Diet Soda</c:v>
                </c:pt>
              </c:strCache>
            </c:strRef>
          </c:tx>
          <c:spPr>
            <a:solidFill>
              <a:srgbClr val="7030A0"/>
            </a:solidFill>
            <a:ln>
              <a:solidFill>
                <a:srgbClr val="7030A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Sheet1!$B$2</c:f>
              <c:numCache>
                <c:formatCode>0%</c:formatCode>
                <c:ptCount val="1"/>
                <c:pt idx="0">
                  <c:v>1</c:v>
                </c:pt>
              </c:numCache>
            </c:numRef>
          </c:val>
          <c:extLst/>
        </c:ser>
        <c:ser>
          <c:idx val="2"/>
          <c:order val="2"/>
          <c:tx>
            <c:strRef>
              <c:f>Sheet1!$C$1</c:f>
              <c:strCache>
                <c:ptCount val="1"/>
                <c:pt idx="0">
                  <c:v>Water</c:v>
                </c:pt>
              </c:strCache>
            </c:strRef>
          </c:tx>
          <c:spPr>
            <a:solidFill>
              <a:schemeClr val="accent2"/>
            </a:solidFill>
            <a:ln>
              <a:solidFill>
                <a:schemeClr val="accent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Sheet1!$C$2</c:f>
              <c:numCache>
                <c:formatCode>0%</c:formatCode>
                <c:ptCount val="1"/>
                <c:pt idx="0">
                  <c:v>0.5</c:v>
                </c:pt>
              </c:numCache>
            </c:numRef>
          </c:val>
          <c:extLst/>
        </c:ser>
        <c:ser>
          <c:idx val="3"/>
          <c:order val="3"/>
          <c:tx>
            <c:strRef>
              <c:f>Sheet1!$D$1</c:f>
              <c:strCache>
                <c:ptCount val="1"/>
                <c:pt idx="0">
                  <c:v>Sports Drinks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Sheet1!$D$2</c:f>
              <c:numCache>
                <c:formatCode>0%</c:formatCode>
                <c:ptCount val="1"/>
                <c:pt idx="0">
                  <c:v>0.5</c:v>
                </c:pt>
              </c:numCache>
            </c:numRef>
          </c:val>
          <c:extLst/>
        </c:ser>
        <c:ser>
          <c:idx val="4"/>
          <c:order val="4"/>
          <c:tx>
            <c:strRef>
              <c:f>Sheet1!$E$1</c:f>
              <c:strCache>
                <c:ptCount val="1"/>
                <c:pt idx="0">
                  <c:v>Energy Drinks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Sheet1!$E$2</c:f>
              <c:numCache>
                <c:formatCode>0%</c:formatCode>
                <c:ptCount val="1"/>
                <c:pt idx="0">
                  <c:v>0.5</c:v>
                </c:pt>
              </c:numCache>
            </c:numRef>
          </c:val>
        </c:ser>
        <c:dLbls>
          <c:showLegendKey val="0"/>
          <c:showVal val="0"/>
          <c:showCatName val="0"/>
          <c:showSerName val="0"/>
          <c:showPercent val="0"/>
          <c:showBubbleSize val="0"/>
        </c:dLbls>
        <c:gapWidth val="219"/>
        <c:overlap val="-27"/>
        <c:axId val="309048608"/>
        <c:axId val="315407160"/>
      </c:barChart>
      <c:catAx>
        <c:axId val="309048608"/>
        <c:scaling>
          <c:orientation val="minMax"/>
        </c:scaling>
        <c:delete val="1"/>
        <c:axPos val="b"/>
        <c:numFmt formatCode="General" sourceLinked="1"/>
        <c:majorTickMark val="none"/>
        <c:minorTickMark val="none"/>
        <c:tickLblPos val="nextTo"/>
        <c:crossAx val="315407160"/>
        <c:crosses val="autoZero"/>
        <c:auto val="1"/>
        <c:lblAlgn val="ctr"/>
        <c:lblOffset val="100"/>
        <c:noMultiLvlLbl val="0"/>
      </c:catAx>
      <c:valAx>
        <c:axId val="3154071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crossAx val="3090486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TYPE</a:t>
            </a:r>
            <a:r>
              <a:rPr lang="en-US"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OF BEVERAGE ADVERTISED</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rgbClr val="C00000"/>
              </a:solidFill>
              <a:ln w="19050">
                <a:solidFill>
                  <a:srgbClr val="C00000"/>
                </a:solidFill>
              </a:ln>
              <a:effectLst/>
            </c:spPr>
          </c:dPt>
          <c:dPt>
            <c:idx val="1"/>
            <c:bubble3D val="0"/>
            <c:spPr>
              <a:solidFill>
                <a:srgbClr val="FFFF00"/>
              </a:solidFill>
              <a:ln w="19050">
                <a:solidFill>
                  <a:srgbClr val="FFFF00"/>
                </a:solidFill>
              </a:ln>
              <a:effectLst/>
            </c:spPr>
          </c:dPt>
          <c:dPt>
            <c:idx val="2"/>
            <c:bubble3D val="0"/>
            <c:spPr>
              <a:solidFill>
                <a:schemeClr val="accent4"/>
              </a:solidFill>
              <a:ln w="19050">
                <a:solidFill>
                  <a:schemeClr val="accent4"/>
                </a:solidFill>
              </a:ln>
              <a:effectLst/>
            </c:spPr>
          </c:dPt>
          <c:dPt>
            <c:idx val="3"/>
            <c:bubble3D val="0"/>
            <c:spPr>
              <a:solidFill>
                <a:schemeClr val="accent1"/>
              </a:solidFill>
              <a:ln w="19050">
                <a:solidFill>
                  <a:schemeClr val="accent1"/>
                </a:solidFill>
              </a:ln>
              <a:effectLst/>
            </c:spPr>
          </c:dPt>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Sheet1!$A$2:$A$5</c:f>
              <c:strCache>
                <c:ptCount val="4"/>
                <c:pt idx="0">
                  <c:v>Soda (Regular)</c:v>
                </c:pt>
                <c:pt idx="1">
                  <c:v>Iced Tea</c:v>
                </c:pt>
                <c:pt idx="2">
                  <c:v>None</c:v>
                </c:pt>
                <c:pt idx="3">
                  <c:v>Other</c:v>
                </c:pt>
              </c:strCache>
            </c:strRef>
          </c:cat>
          <c:val>
            <c:numRef>
              <c:f>Sheet1!$B$2:$B$5</c:f>
              <c:numCache>
                <c:formatCode>0.00%</c:formatCode>
                <c:ptCount val="4"/>
                <c:pt idx="0" formatCode="0%">
                  <c:v>0.88</c:v>
                </c:pt>
                <c:pt idx="1">
                  <c:v>0.04</c:v>
                </c:pt>
                <c:pt idx="2">
                  <c:v>0.04</c:v>
                </c:pt>
                <c:pt idx="3">
                  <c:v>0.04</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C01455-A4BC-4203-B4A7-FFD1D27DB76D}" type="datetimeFigureOut">
              <a:rPr lang="en-US" smtClean="0"/>
              <a:t>3/13/2017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CE01EB-AD60-4661-9BBF-E3BA826C1CB4}" type="slidenum">
              <a:rPr lang="en-US" smtClean="0"/>
              <a:t>‹#›</a:t>
            </a:fld>
            <a:endParaRPr lang="en-US" dirty="0"/>
          </a:p>
        </p:txBody>
      </p:sp>
    </p:spTree>
    <p:extLst>
      <p:ext uri="{BB962C8B-B14F-4D97-AF65-F5344CB8AC3E}">
        <p14:creationId xmlns:p14="http://schemas.microsoft.com/office/powerpoint/2010/main" val="216078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3</a:t>
            </a:fld>
            <a:endParaRPr lang="en-US" dirty="0"/>
          </a:p>
        </p:txBody>
      </p:sp>
    </p:spTree>
    <p:extLst>
      <p:ext uri="{BB962C8B-B14F-4D97-AF65-F5344CB8AC3E}">
        <p14:creationId xmlns:p14="http://schemas.microsoft.com/office/powerpoint/2010/main" val="396214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95" indent="-232395">
              <a:buAutoNum type="arabicParenBoth"/>
            </a:pPr>
            <a:r>
              <a:rPr lang="en-US" baseline="0" dirty="0" smtClean="0"/>
              <a:t>Government building</a:t>
            </a:r>
          </a:p>
          <a:p>
            <a:pPr marL="232395" indent="-232395">
              <a:buAutoNum type="arabicParenBoth"/>
            </a:pPr>
            <a:r>
              <a:rPr lang="en-US" baseline="0" dirty="0" smtClean="0"/>
              <a:t>Public park</a:t>
            </a:r>
          </a:p>
          <a:p>
            <a:pPr marL="232395" indent="-232395">
              <a:buAutoNum type="arabicParenBoth"/>
            </a:pPr>
            <a:r>
              <a:rPr lang="en-US" baseline="0" dirty="0" smtClean="0"/>
              <a:t>Commercial business</a:t>
            </a:r>
          </a:p>
          <a:p>
            <a:pPr marL="232395" indent="-232395">
              <a:buAutoNum type="arabicParenBoth"/>
            </a:pPr>
            <a:r>
              <a:rPr lang="en-US" baseline="0" dirty="0" smtClean="0"/>
              <a:t>School</a:t>
            </a:r>
          </a:p>
          <a:p>
            <a:pPr marL="232395" indent="-232395">
              <a:buAutoNum type="arabicParenBoth"/>
            </a:pPr>
            <a:r>
              <a:rPr lang="en-US" baseline="0" dirty="0" smtClean="0"/>
              <a:t>Sports field / facility</a:t>
            </a: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5</a:t>
            </a:fld>
            <a:endParaRPr lang="en-US" dirty="0"/>
          </a:p>
        </p:txBody>
      </p:sp>
    </p:spTree>
    <p:extLst>
      <p:ext uri="{BB962C8B-B14F-4D97-AF65-F5344CB8AC3E}">
        <p14:creationId xmlns:p14="http://schemas.microsoft.com/office/powerpoint/2010/main" val="3070733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95" indent="-232395">
              <a:buAutoNum type="arabicParenBoth"/>
            </a:pPr>
            <a:r>
              <a:rPr lang="en-US" baseline="0" dirty="0" smtClean="0"/>
              <a:t>Public park</a:t>
            </a:r>
          </a:p>
          <a:p>
            <a:pPr marL="232395" indent="-232395">
              <a:buAutoNum type="arabicParenBoth"/>
            </a:pPr>
            <a:r>
              <a:rPr lang="en-US" baseline="0" dirty="0" smtClean="0"/>
              <a:t>Government building</a:t>
            </a:r>
          </a:p>
          <a:p>
            <a:pPr marL="232395" indent="-232395">
              <a:buAutoNum type="arabicParenBoth"/>
            </a:pPr>
            <a:r>
              <a:rPr lang="en-US" baseline="0" dirty="0" smtClean="0"/>
              <a:t>Commercial business</a:t>
            </a:r>
          </a:p>
          <a:p>
            <a:pPr marL="232395" indent="-232395">
              <a:buAutoNum type="arabicParenBoth"/>
            </a:pPr>
            <a:r>
              <a:rPr lang="en-US" baseline="0" dirty="0" smtClean="0"/>
              <a:t>Sports field / facility</a:t>
            </a:r>
            <a:endParaRPr lang="en-US" dirty="0" smtClean="0"/>
          </a:p>
          <a:p>
            <a:pPr marL="457200" lvl="1" indent="0">
              <a:buNone/>
            </a:pP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7</a:t>
            </a:fld>
            <a:endParaRPr lang="en-US" dirty="0"/>
          </a:p>
        </p:txBody>
      </p:sp>
    </p:spTree>
    <p:extLst>
      <p:ext uri="{BB962C8B-B14F-4D97-AF65-F5344CB8AC3E}">
        <p14:creationId xmlns:p14="http://schemas.microsoft.com/office/powerpoint/2010/main" val="877827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Fletch</a:t>
            </a:r>
            <a:r>
              <a:rPr lang="en-US" baseline="0" dirty="0" smtClean="0"/>
              <a:t>er Park</a:t>
            </a:r>
          </a:p>
          <a:p>
            <a:pPr marL="171450" indent="-171450">
              <a:buFont typeface="Arial" panose="020B0604020202020204" pitchFamily="34" charset="0"/>
              <a:buChar char="•"/>
            </a:pPr>
            <a:r>
              <a:rPr lang="en-US" baseline="0" dirty="0" smtClean="0"/>
              <a:t>Rotary Park</a:t>
            </a:r>
          </a:p>
          <a:p>
            <a:pPr marL="171450" indent="-171450">
              <a:buFont typeface="Arial" panose="020B0604020202020204" pitchFamily="34" charset="0"/>
              <a:buChar char="•"/>
            </a:pPr>
            <a:r>
              <a:rPr lang="en-US" baseline="0" dirty="0" smtClean="0"/>
              <a:t>Abel Maldonado Community Youth Center</a:t>
            </a:r>
          </a:p>
          <a:p>
            <a:pPr marL="171450" indent="-171450">
              <a:buFont typeface="Arial" panose="020B0604020202020204" pitchFamily="34" charset="0"/>
              <a:buChar char="•"/>
            </a:pPr>
            <a:r>
              <a:rPr lang="en-US" baseline="0" dirty="0" smtClean="0"/>
              <a:t>Veteran’s Hall and Park</a:t>
            </a:r>
          </a:p>
          <a:p>
            <a:pPr marL="171450" indent="-171450">
              <a:buFont typeface="Arial" panose="020B0604020202020204" pitchFamily="34" charset="0"/>
              <a:buChar char="•"/>
            </a:pPr>
            <a:r>
              <a:rPr lang="en-US" baseline="0" dirty="0" smtClean="0"/>
              <a:t>Atkinson Park and Community Center</a:t>
            </a:r>
          </a:p>
          <a:p>
            <a:pPr marL="171450" indent="-171450">
              <a:buFont typeface="Arial" panose="020B0604020202020204" pitchFamily="34" charset="0"/>
              <a:buChar char="•"/>
            </a:pPr>
            <a:r>
              <a:rPr lang="en-US" baseline="0" dirty="0" smtClean="0"/>
              <a:t>Jim May Park</a:t>
            </a:r>
          </a:p>
          <a:p>
            <a:pPr marL="171450" indent="-171450">
              <a:buFont typeface="Arial" panose="020B0604020202020204" pitchFamily="34" charset="0"/>
              <a:buChar char="•"/>
            </a:pPr>
            <a:r>
              <a:rPr lang="en-US" baseline="0" dirty="0" smtClean="0"/>
              <a:t>Buena Vista Park</a:t>
            </a:r>
          </a:p>
          <a:p>
            <a:pPr marL="171450" indent="-171450">
              <a:buFont typeface="Arial" panose="020B0604020202020204" pitchFamily="34" charset="0"/>
              <a:buChar char="•"/>
            </a:pPr>
            <a:r>
              <a:rPr lang="en-US" baseline="0" dirty="0" smtClean="0"/>
              <a:t>Adams Park</a:t>
            </a:r>
          </a:p>
          <a:p>
            <a:pPr marL="171450" indent="-171450">
              <a:buFont typeface="Arial" panose="020B0604020202020204" pitchFamily="34" charset="0"/>
              <a:buChar char="•"/>
            </a:pPr>
            <a:r>
              <a:rPr lang="en-US" baseline="0" dirty="0" smtClean="0"/>
              <a:t>Preisker Park</a:t>
            </a:r>
          </a:p>
          <a:p>
            <a:pPr marL="171450" indent="-171450">
              <a:buFont typeface="Arial" panose="020B0604020202020204" pitchFamily="34" charset="0"/>
              <a:buChar char="•"/>
            </a:pPr>
            <a:r>
              <a:rPr lang="en-US" baseline="0" dirty="0" smtClean="0"/>
              <a:t>Miramonte Park and Recreation Building</a:t>
            </a: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10</a:t>
            </a:fld>
            <a:endParaRPr lang="en-US" dirty="0"/>
          </a:p>
        </p:txBody>
      </p:sp>
    </p:spTree>
    <p:extLst>
      <p:ext uri="{BB962C8B-B14F-4D97-AF65-F5344CB8AC3E}">
        <p14:creationId xmlns:p14="http://schemas.microsoft.com/office/powerpoint/2010/main" val="3914650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Benefit Service Center</a:t>
            </a:r>
          </a:p>
          <a:p>
            <a:pPr marL="171450" indent="-171450">
              <a:buFont typeface="Arial" panose="020B0604020202020204" pitchFamily="34" charset="0"/>
              <a:buChar char="•"/>
            </a:pPr>
            <a:r>
              <a:rPr lang="en-US" dirty="0" smtClean="0"/>
              <a:t>Workforce</a:t>
            </a:r>
            <a:r>
              <a:rPr lang="en-US" baseline="0" dirty="0" smtClean="0"/>
              <a:t> Resource Center (WRC)</a:t>
            </a:r>
          </a:p>
          <a:p>
            <a:pPr marL="171450" indent="-171450">
              <a:buFont typeface="Arial" panose="020B0604020202020204" pitchFamily="34" charset="0"/>
              <a:buChar char="•"/>
            </a:pPr>
            <a:r>
              <a:rPr lang="en-US" baseline="0" dirty="0" smtClean="0"/>
              <a:t>Department of Social Services</a:t>
            </a:r>
          </a:p>
          <a:p>
            <a:pPr marL="171450" indent="-171450">
              <a:buFont typeface="Arial" panose="020B0604020202020204" pitchFamily="34" charset="0"/>
              <a:buChar char="•"/>
            </a:pPr>
            <a:r>
              <a:rPr lang="en-US" baseline="0" dirty="0" smtClean="0"/>
              <a:t>North County Health Care Clinic</a:t>
            </a:r>
          </a:p>
          <a:p>
            <a:pPr marL="171450" indent="-171450">
              <a:buFont typeface="Arial" panose="020B0604020202020204" pitchFamily="34" charset="0"/>
              <a:buChar char="•"/>
            </a:pPr>
            <a:r>
              <a:rPr lang="en-US" baseline="0" dirty="0" smtClean="0"/>
              <a:t>Betteravia Social Services Building</a:t>
            </a: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11</a:t>
            </a:fld>
            <a:endParaRPr lang="en-US" dirty="0"/>
          </a:p>
        </p:txBody>
      </p:sp>
    </p:spTree>
    <p:extLst>
      <p:ext uri="{BB962C8B-B14F-4D97-AF65-F5344CB8AC3E}">
        <p14:creationId xmlns:p14="http://schemas.microsoft.com/office/powerpoint/2010/main" val="2684788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Costco</a:t>
            </a:r>
          </a:p>
          <a:p>
            <a:pPr marL="171450" indent="-171450">
              <a:buFont typeface="Arial" panose="020B0604020202020204" pitchFamily="34" charset="0"/>
              <a:buChar char="•"/>
            </a:pPr>
            <a:r>
              <a:rPr lang="en-US" dirty="0" smtClean="0"/>
              <a:t>Vallartas</a:t>
            </a:r>
            <a:r>
              <a:rPr lang="en-US" baseline="0" dirty="0" smtClean="0"/>
              <a:t> Market</a:t>
            </a: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12</a:t>
            </a:fld>
            <a:endParaRPr lang="en-US" dirty="0"/>
          </a:p>
        </p:txBody>
      </p:sp>
    </p:spTree>
    <p:extLst>
      <p:ext uri="{BB962C8B-B14F-4D97-AF65-F5344CB8AC3E}">
        <p14:creationId xmlns:p14="http://schemas.microsoft.com/office/powerpoint/2010/main" val="3014028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Minami Community</a:t>
            </a:r>
            <a:r>
              <a:rPr lang="en-US" baseline="0" dirty="0" smtClean="0"/>
              <a:t> Center and Park</a:t>
            </a:r>
          </a:p>
          <a:p>
            <a:pPr marL="171450" indent="-171450">
              <a:buFont typeface="Arial" panose="020B0604020202020204" pitchFamily="34" charset="0"/>
              <a:buChar char="•"/>
            </a:pPr>
            <a:r>
              <a:rPr lang="en-US" baseline="0" dirty="0" smtClean="0"/>
              <a:t>Hageman Sports Complex</a:t>
            </a: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13</a:t>
            </a:fld>
            <a:endParaRPr lang="en-US" dirty="0"/>
          </a:p>
        </p:txBody>
      </p:sp>
    </p:spTree>
    <p:extLst>
      <p:ext uri="{BB962C8B-B14F-4D97-AF65-F5344CB8AC3E}">
        <p14:creationId xmlns:p14="http://schemas.microsoft.com/office/powerpoint/2010/main" val="2296867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
            </a:pPr>
            <a:r>
              <a:rPr lang="en-US" dirty="0" smtClean="0"/>
              <a:t>Other</a:t>
            </a:r>
            <a:r>
              <a:rPr lang="en-US" baseline="0" dirty="0" smtClean="0"/>
              <a:t> = one machine has Minute Maid and the other has soda advertisements</a:t>
            </a: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15</a:t>
            </a:fld>
            <a:endParaRPr lang="en-US" dirty="0"/>
          </a:p>
        </p:txBody>
      </p:sp>
    </p:spTree>
    <p:extLst>
      <p:ext uri="{BB962C8B-B14F-4D97-AF65-F5344CB8AC3E}">
        <p14:creationId xmlns:p14="http://schemas.microsoft.com/office/powerpoint/2010/main" val="2110305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142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0265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0159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9506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389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0740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4394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4250284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1203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3/13/2017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584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4079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21097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8.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990697" y="933061"/>
            <a:ext cx="2284347" cy="1445157"/>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5204119" y="1035356"/>
            <a:ext cx="1747696" cy="1240565"/>
          </a:xfrm>
          <a:prstGeom prst="rect">
            <a:avLst/>
          </a:prstGeom>
        </p:spPr>
      </p:pic>
      <p:pic>
        <p:nvPicPr>
          <p:cNvPr id="6" name="Picture 5"/>
          <p:cNvPicPr/>
          <p:nvPr/>
        </p:nvPicPr>
        <p:blipFill rotWithShape="1">
          <a:blip r:embed="rId4">
            <a:extLst>
              <a:ext uri="{28A0092B-C50C-407E-A947-70E740481C1C}">
                <a14:useLocalDpi xmlns:a14="http://schemas.microsoft.com/office/drawing/2010/main" val="0"/>
              </a:ext>
            </a:extLst>
          </a:blip>
          <a:srcRect l="8222" t="22276" r="8535" b="21099"/>
          <a:stretch/>
        </p:blipFill>
        <p:spPr bwMode="auto">
          <a:xfrm>
            <a:off x="8403538" y="1137653"/>
            <a:ext cx="2755874" cy="1240565"/>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1981828" y="4021494"/>
            <a:ext cx="8192277" cy="1661993"/>
          </a:xfrm>
          <a:prstGeom prst="rect">
            <a:avLst/>
          </a:prstGeom>
          <a:noFill/>
        </p:spPr>
        <p:txBody>
          <a:bodyPr wrap="square" rtlCol="0">
            <a:spAutoFit/>
          </a:bodyPr>
          <a:lstStyle/>
          <a:p>
            <a:pPr algn="ct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BEVERAGE VENDING SURVEY:</a:t>
            </a:r>
            <a:endParaRPr lang="en-US" sz="24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FINDINGS FOR THE CITY OF SANTA MARIA</a:t>
            </a: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a:r>
            <a:b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br>
            <a:endPar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March</a:t>
            </a: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2017</a:t>
            </a:r>
          </a:p>
        </p:txBody>
      </p:sp>
    </p:spTree>
    <p:extLst>
      <p:ext uri="{BB962C8B-B14F-4D97-AF65-F5344CB8AC3E}">
        <p14:creationId xmlns:p14="http://schemas.microsoft.com/office/powerpoint/2010/main" val="700040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PUBLIC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PARK (N=14)</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 name="Rectangle 11"/>
          <p:cNvSpPr/>
          <p:nvPr/>
        </p:nvSpPr>
        <p:spPr>
          <a:xfrm>
            <a:off x="2308587" y="5691477"/>
            <a:ext cx="953337" cy="461665"/>
          </a:xfrm>
          <a:prstGeom prst="rect">
            <a:avLst/>
          </a:prstGeom>
        </p:spPr>
        <p:txBody>
          <a:bodyPr wrap="square">
            <a:spAutoFit/>
          </a:bodyPr>
          <a:lstStyle/>
          <a:p>
            <a:pPr algn="ctr"/>
            <a:r>
              <a:rPr lang="en-US" sz="2400" dirty="0" smtClean="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52</a:t>
            </a:r>
            <a:r>
              <a:rPr lang="en-US" sz="2400" dirty="0" smtClean="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4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22" name="Content Placeholder 5"/>
          <p:cNvGraphicFramePr>
            <a:graphicFrameLocks noGrp="1"/>
          </p:cNvGraphicFramePr>
          <p:nvPr>
            <p:ph idx="1"/>
            <p:extLst>
              <p:ext uri="{D42A27DB-BD31-4B8C-83A1-F6EECF244321}">
                <p14:modId xmlns:p14="http://schemas.microsoft.com/office/powerpoint/2010/main" val="1225732872"/>
              </p:ext>
            </p:extLst>
          </p:nvPr>
        </p:nvGraphicFramePr>
        <p:xfrm>
          <a:off x="5210009" y="2482088"/>
          <a:ext cx="6400800" cy="4013771"/>
        </p:xfrm>
        <a:graphic>
          <a:graphicData uri="http://schemas.openxmlformats.org/drawingml/2006/chart">
            <c:chart xmlns:c="http://schemas.openxmlformats.org/drawingml/2006/chart" xmlns:r="http://schemas.openxmlformats.org/officeDocument/2006/relationships" r:id="rId3"/>
          </a:graphicData>
        </a:graphic>
      </p:graphicFrame>
      <p:pic>
        <p:nvPicPr>
          <p:cNvPr id="2" name="Picture 1"/>
          <p:cNvPicPr>
            <a:picLocks noChangeAspect="1"/>
          </p:cNvPicPr>
          <p:nvPr/>
        </p:nvPicPr>
        <p:blipFill>
          <a:blip r:embed="rId4"/>
          <a:stretch>
            <a:fillRect/>
          </a:stretch>
        </p:blipFill>
        <p:spPr>
          <a:xfrm>
            <a:off x="932836" y="2554316"/>
            <a:ext cx="3810934" cy="2990117"/>
          </a:xfrm>
          <a:prstGeom prst="rect">
            <a:avLst/>
          </a:prstGeom>
        </p:spPr>
      </p:pic>
      <p:sp>
        <p:nvSpPr>
          <p:cNvPr id="7" name="TextBox 6"/>
          <p:cNvSpPr txBox="1"/>
          <p:nvPr/>
        </p:nvSpPr>
        <p:spPr>
          <a:xfrm>
            <a:off x="6467060" y="2112756"/>
            <a:ext cx="4253948" cy="369332"/>
          </a:xfrm>
          <a:prstGeom prst="rect">
            <a:avLst/>
          </a:prstGeom>
          <a:noFill/>
        </p:spPr>
        <p:txBody>
          <a:bodyPr wrap="square" rtlCol="0">
            <a:spAutoFit/>
          </a:bodyPr>
          <a:lstStyle/>
          <a:p>
            <a:pPr algn="ctr"/>
            <a:r>
              <a:rPr lang="en-US"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TYPES OF BEVERAGES AVAILABLE</a:t>
            </a:r>
            <a:endParaRPr lang="en-US"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700197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Government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building (N=6)</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3" name="Picture 12"/>
          <p:cNvPicPr>
            <a:picLocks noChangeAspect="1"/>
          </p:cNvPicPr>
          <p:nvPr/>
        </p:nvPicPr>
        <p:blipFill>
          <a:blip r:embed="rId3"/>
          <a:stretch>
            <a:fillRect/>
          </a:stretch>
        </p:blipFill>
        <p:spPr>
          <a:xfrm>
            <a:off x="1191161" y="2450914"/>
            <a:ext cx="3188187" cy="3428303"/>
          </a:xfrm>
          <a:prstGeom prst="rect">
            <a:avLst/>
          </a:prstGeom>
        </p:spPr>
      </p:pic>
      <p:sp>
        <p:nvSpPr>
          <p:cNvPr id="12" name="Rectangle 11"/>
          <p:cNvSpPr/>
          <p:nvPr/>
        </p:nvSpPr>
        <p:spPr>
          <a:xfrm>
            <a:off x="2308587" y="5691477"/>
            <a:ext cx="953337" cy="461665"/>
          </a:xfrm>
          <a:prstGeom prst="rect">
            <a:avLst/>
          </a:prstGeom>
        </p:spPr>
        <p:txBody>
          <a:bodyPr wrap="square">
            <a:spAutoFit/>
          </a:bodyPr>
          <a:lstStyle/>
          <a:p>
            <a:pPr algn="ctr"/>
            <a:r>
              <a:rPr lang="en-US" sz="2400" dirty="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rPr>
              <a:t>2</a:t>
            </a:r>
            <a:r>
              <a:rPr lang="en-US" sz="2400" dirty="0" smtClean="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rPr>
              <a:t>2</a:t>
            </a:r>
            <a:r>
              <a:rPr lang="en-US" sz="2400" dirty="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rPr>
              <a:t>%</a:t>
            </a:r>
          </a:p>
        </p:txBody>
      </p:sp>
      <p:graphicFrame>
        <p:nvGraphicFramePr>
          <p:cNvPr id="22" name="Content Placeholder 5"/>
          <p:cNvGraphicFramePr>
            <a:graphicFrameLocks noGrp="1"/>
          </p:cNvGraphicFramePr>
          <p:nvPr>
            <p:ph idx="1"/>
            <p:extLst>
              <p:ext uri="{D42A27DB-BD31-4B8C-83A1-F6EECF244321}">
                <p14:modId xmlns:p14="http://schemas.microsoft.com/office/powerpoint/2010/main" val="2111467479"/>
              </p:ext>
            </p:extLst>
          </p:nvPr>
        </p:nvGraphicFramePr>
        <p:xfrm>
          <a:off x="5210009" y="2450914"/>
          <a:ext cx="6400800" cy="4013771"/>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Box 22"/>
          <p:cNvSpPr txBox="1"/>
          <p:nvPr/>
        </p:nvSpPr>
        <p:spPr>
          <a:xfrm>
            <a:off x="6440555" y="2081582"/>
            <a:ext cx="4253948" cy="369332"/>
          </a:xfrm>
          <a:prstGeom prst="rect">
            <a:avLst/>
          </a:prstGeom>
          <a:noFill/>
        </p:spPr>
        <p:txBody>
          <a:bodyPr wrap="square" rtlCol="0">
            <a:spAutoFit/>
          </a:bodyPr>
          <a:lstStyle/>
          <a:p>
            <a:pPr algn="ctr"/>
            <a:r>
              <a:rPr lang="en-US"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TYPES OF BEVERAGES AVAILABLE</a:t>
            </a:r>
            <a:endParaRPr lang="en-US"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00919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Commercial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business (N=2)</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 name="Rectangle 11"/>
          <p:cNvSpPr/>
          <p:nvPr/>
        </p:nvSpPr>
        <p:spPr>
          <a:xfrm>
            <a:off x="2308587" y="5691477"/>
            <a:ext cx="953337" cy="461665"/>
          </a:xfrm>
          <a:prstGeom prst="rect">
            <a:avLst/>
          </a:prstGeom>
        </p:spPr>
        <p:txBody>
          <a:bodyPr wrap="square">
            <a:spAutoFit/>
          </a:bodyPr>
          <a:lstStyle/>
          <a:p>
            <a:pPr algn="ctr"/>
            <a:r>
              <a:rPr lang="en-US" sz="2400" dirty="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7</a:t>
            </a:r>
            <a:r>
              <a:rPr lang="en-US" sz="2400" dirty="0" smtClean="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400" dirty="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22" name="Content Placeholder 5"/>
          <p:cNvGraphicFramePr>
            <a:graphicFrameLocks noGrp="1"/>
          </p:cNvGraphicFramePr>
          <p:nvPr>
            <p:ph idx="1"/>
            <p:extLst>
              <p:ext uri="{D42A27DB-BD31-4B8C-83A1-F6EECF244321}">
                <p14:modId xmlns:p14="http://schemas.microsoft.com/office/powerpoint/2010/main" val="3105265783"/>
              </p:ext>
            </p:extLst>
          </p:nvPr>
        </p:nvGraphicFramePr>
        <p:xfrm>
          <a:off x="5210009" y="2482088"/>
          <a:ext cx="6400800" cy="401377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467060" y="2112756"/>
            <a:ext cx="4253948" cy="369332"/>
          </a:xfrm>
          <a:prstGeom prst="rect">
            <a:avLst/>
          </a:prstGeom>
          <a:noFill/>
        </p:spPr>
        <p:txBody>
          <a:bodyPr wrap="square" rtlCol="0">
            <a:spAutoFit/>
          </a:bodyPr>
          <a:lstStyle/>
          <a:p>
            <a:pPr algn="ctr"/>
            <a:r>
              <a:rPr lang="en-US"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TYPES OF BEVERAGES AVAILABLE</a:t>
            </a:r>
            <a:endParaRPr lang="en-US"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3" name="Picture 2"/>
          <p:cNvPicPr>
            <a:picLocks noChangeAspect="1"/>
          </p:cNvPicPr>
          <p:nvPr/>
        </p:nvPicPr>
        <p:blipFill>
          <a:blip r:embed="rId4"/>
          <a:stretch>
            <a:fillRect/>
          </a:stretch>
        </p:blipFill>
        <p:spPr>
          <a:xfrm>
            <a:off x="1691772" y="2482088"/>
            <a:ext cx="2186966" cy="3061752"/>
          </a:xfrm>
          <a:prstGeom prst="rect">
            <a:avLst/>
          </a:prstGeom>
        </p:spPr>
      </p:pic>
    </p:spTree>
    <p:extLst>
      <p:ext uri="{BB962C8B-B14F-4D97-AF65-F5344CB8AC3E}">
        <p14:creationId xmlns:p14="http://schemas.microsoft.com/office/powerpoint/2010/main" val="3793383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Sports field or facility (N=2)</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 name="Rectangle 11"/>
          <p:cNvSpPr/>
          <p:nvPr/>
        </p:nvSpPr>
        <p:spPr>
          <a:xfrm>
            <a:off x="2308585" y="5744810"/>
            <a:ext cx="953337" cy="461665"/>
          </a:xfrm>
          <a:prstGeom prst="rect">
            <a:avLst/>
          </a:prstGeom>
        </p:spPr>
        <p:txBody>
          <a:bodyPr wrap="square">
            <a:spAutoFit/>
          </a:bodyPr>
          <a:lstStyle/>
          <a:p>
            <a:pPr algn="ctr"/>
            <a:r>
              <a:rPr lang="en-US" sz="2400" dirty="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7</a:t>
            </a:r>
            <a:r>
              <a:rPr lang="en-US" sz="2400" dirty="0" smtClean="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400" dirty="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22" name="Content Placeholder 5"/>
          <p:cNvGraphicFramePr>
            <a:graphicFrameLocks noGrp="1"/>
          </p:cNvGraphicFramePr>
          <p:nvPr>
            <p:ph idx="1"/>
            <p:extLst>
              <p:ext uri="{D42A27DB-BD31-4B8C-83A1-F6EECF244321}">
                <p14:modId xmlns:p14="http://schemas.microsoft.com/office/powerpoint/2010/main" val="3690338393"/>
              </p:ext>
            </p:extLst>
          </p:nvPr>
        </p:nvGraphicFramePr>
        <p:xfrm>
          <a:off x="5210009" y="2482088"/>
          <a:ext cx="6400800" cy="4013771"/>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7"/>
          <p:cNvPicPr>
            <a:picLocks noChangeAspect="1"/>
          </p:cNvPicPr>
          <p:nvPr/>
        </p:nvPicPr>
        <p:blipFill>
          <a:blip r:embed="rId4"/>
          <a:stretch>
            <a:fillRect/>
          </a:stretch>
        </p:blipFill>
        <p:spPr>
          <a:xfrm>
            <a:off x="1297319" y="2482088"/>
            <a:ext cx="2975871" cy="3348066"/>
          </a:xfrm>
          <a:prstGeom prst="rect">
            <a:avLst/>
          </a:prstGeom>
        </p:spPr>
      </p:pic>
      <p:sp>
        <p:nvSpPr>
          <p:cNvPr id="7" name="TextBox 6"/>
          <p:cNvSpPr txBox="1"/>
          <p:nvPr/>
        </p:nvSpPr>
        <p:spPr>
          <a:xfrm>
            <a:off x="6467060" y="2112756"/>
            <a:ext cx="4253948" cy="369332"/>
          </a:xfrm>
          <a:prstGeom prst="rect">
            <a:avLst/>
          </a:prstGeom>
          <a:noFill/>
        </p:spPr>
        <p:txBody>
          <a:bodyPr wrap="square" rtlCol="0">
            <a:spAutoFit/>
          </a:bodyPr>
          <a:lstStyle/>
          <a:p>
            <a:pPr algn="ctr"/>
            <a:r>
              <a:rPr lang="en-US"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TYPES OF BEVERAGES AVAILABLE</a:t>
            </a:r>
            <a:endParaRPr lang="en-US"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874664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01675"/>
            <a:ext cx="11029950" cy="1014413"/>
          </a:xfrm>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Visible advertising</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422165" y="685661"/>
            <a:ext cx="11213244" cy="523220"/>
          </a:xfrm>
          <a:prstGeom prst="rect">
            <a:avLst/>
          </a:prstGeom>
          <a:noFill/>
        </p:spPr>
        <p:txBody>
          <a:bodyPr wrap="square" rtlCol="0">
            <a:spAutoFit/>
          </a:bodyPr>
          <a:lstStyle/>
          <a:p>
            <a:r>
              <a:rPr lang="en-US" sz="2800" cap="all" dirty="0" smtClean="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Visible Advertising</a:t>
            </a:r>
            <a:endParaRPr lang="en-US" sz="2800" cap="all"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Rectangle 7"/>
          <p:cNvSpPr/>
          <p:nvPr/>
        </p:nvSpPr>
        <p:spPr>
          <a:xfrm>
            <a:off x="2178568" y="3121504"/>
            <a:ext cx="953337" cy="400110"/>
          </a:xfrm>
          <a:prstGeom prst="rect">
            <a:avLst/>
          </a:prstGeom>
        </p:spPr>
        <p:txBody>
          <a:bodyPr wrap="square">
            <a:spAutoFit/>
          </a:bodyPr>
          <a:lstStyle/>
          <a:p>
            <a:pPr algn="ctr"/>
            <a:r>
              <a:rPr lang="en-US" sz="2000" dirty="0" smtClean="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92</a:t>
            </a:r>
            <a:r>
              <a:rPr lang="en-US" sz="2000" dirty="0" smtClean="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0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Rectangle 8"/>
          <p:cNvSpPr/>
          <p:nvPr/>
        </p:nvSpPr>
        <p:spPr>
          <a:xfrm>
            <a:off x="2178568" y="5383087"/>
            <a:ext cx="953337" cy="400110"/>
          </a:xfrm>
          <a:prstGeom prst="rect">
            <a:avLst/>
          </a:prstGeom>
        </p:spPr>
        <p:txBody>
          <a:bodyPr wrap="square">
            <a:spAutoFit/>
          </a:bodyPr>
          <a:lstStyle/>
          <a:p>
            <a:pPr algn="ctr"/>
            <a:r>
              <a:rPr lang="en-US" sz="2000" dirty="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rPr>
              <a:t>4</a:t>
            </a:r>
            <a:r>
              <a:rPr lang="en-US" sz="2000" dirty="0" smtClean="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000" dirty="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0" name="Rectangle 9"/>
          <p:cNvSpPr/>
          <p:nvPr/>
        </p:nvSpPr>
        <p:spPr>
          <a:xfrm>
            <a:off x="8925668" y="5383087"/>
            <a:ext cx="953337" cy="400110"/>
          </a:xfrm>
          <a:prstGeom prst="rect">
            <a:avLst/>
          </a:prstGeom>
        </p:spPr>
        <p:txBody>
          <a:bodyPr wrap="square">
            <a:spAutoFit/>
          </a:bodyPr>
          <a:lstStyle/>
          <a:p>
            <a:pPr algn="ctr"/>
            <a:r>
              <a:rPr lang="en-US" sz="2000" dirty="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4</a:t>
            </a:r>
            <a:r>
              <a:rPr lang="en-US" sz="2000" dirty="0" smtClean="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000" dirty="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3" name="Picture 2"/>
          <p:cNvPicPr>
            <a:picLocks noChangeAspect="1"/>
          </p:cNvPicPr>
          <p:nvPr/>
        </p:nvPicPr>
        <p:blipFill>
          <a:blip r:embed="rId2"/>
          <a:stretch>
            <a:fillRect/>
          </a:stretch>
        </p:blipFill>
        <p:spPr>
          <a:xfrm>
            <a:off x="3131905" y="1208881"/>
            <a:ext cx="5793763" cy="5487555"/>
          </a:xfrm>
          <a:prstGeom prst="rect">
            <a:avLst/>
          </a:prstGeom>
        </p:spPr>
      </p:pic>
    </p:spTree>
    <p:extLst>
      <p:ext uri="{BB962C8B-B14F-4D97-AF65-F5344CB8AC3E}">
        <p14:creationId xmlns:p14="http://schemas.microsoft.com/office/powerpoint/2010/main" val="2561181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VISIBLE ADVERTISING</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30722042"/>
              </p:ext>
            </p:extLst>
          </p:nvPr>
        </p:nvGraphicFramePr>
        <p:xfrm>
          <a:off x="581025" y="2181225"/>
          <a:ext cx="11029950" cy="41400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3417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990697" y="933061"/>
            <a:ext cx="2284347" cy="1445157"/>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5204119" y="1035356"/>
            <a:ext cx="1747696" cy="1240565"/>
          </a:xfrm>
          <a:prstGeom prst="rect">
            <a:avLst/>
          </a:prstGeom>
        </p:spPr>
      </p:pic>
      <p:pic>
        <p:nvPicPr>
          <p:cNvPr id="6" name="Picture 5"/>
          <p:cNvPicPr/>
          <p:nvPr/>
        </p:nvPicPr>
        <p:blipFill rotWithShape="1">
          <a:blip r:embed="rId4">
            <a:extLst>
              <a:ext uri="{28A0092B-C50C-407E-A947-70E740481C1C}">
                <a14:useLocalDpi xmlns:a14="http://schemas.microsoft.com/office/drawing/2010/main" val="0"/>
              </a:ext>
            </a:extLst>
          </a:blip>
          <a:srcRect l="8222" t="22276" r="8535" b="21099"/>
          <a:stretch/>
        </p:blipFill>
        <p:spPr bwMode="auto">
          <a:xfrm>
            <a:off x="8403538" y="1137653"/>
            <a:ext cx="2755874" cy="1240565"/>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1981828" y="4021494"/>
            <a:ext cx="8192277" cy="1107996"/>
          </a:xfrm>
          <a:prstGeom prst="rect">
            <a:avLst/>
          </a:prstGeom>
          <a:noFill/>
        </p:spPr>
        <p:txBody>
          <a:bodyPr wrap="square" rtlCol="0">
            <a:spAutoFit/>
          </a:bodyPr>
          <a:lstStyle/>
          <a:p>
            <a:pPr algn="ct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TOOLKIT AVAILABLE AT</a:t>
            </a: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
            </a:r>
            <a:b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b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www.livewellsbc.org</a:t>
            </a:r>
          </a:p>
        </p:txBody>
      </p:sp>
    </p:spTree>
    <p:extLst>
      <p:ext uri="{BB962C8B-B14F-4D97-AF65-F5344CB8AC3E}">
        <p14:creationId xmlns:p14="http://schemas.microsoft.com/office/powerpoint/2010/main" val="2299013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Live Well Santa Barbara County</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Rectangle 3"/>
          <p:cNvSpPr/>
          <p:nvPr/>
        </p:nvSpPr>
        <p:spPr>
          <a:xfrm>
            <a:off x="581191" y="3153566"/>
            <a:ext cx="11029617" cy="1938992"/>
          </a:xfrm>
          <a:prstGeom prst="rect">
            <a:avLst/>
          </a:prstGeom>
        </p:spPr>
        <p:txBody>
          <a:bodyPr wrap="square">
            <a:spAutoFit/>
          </a:bodyPr>
          <a:lstStyle/>
          <a:p>
            <a:pPr algn="ctr"/>
            <a:r>
              <a:rPr lang="en-US" sz="24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The primary collaborative focus of Live Well Santa Barbara County is providing health education and advocating for health in all policies and programs. The coalition includes representation from organizations, agencies, and government officials with an interest in nutrition, physical activity, public health, the environment, and health care.</a:t>
            </a:r>
          </a:p>
        </p:txBody>
      </p:sp>
    </p:spTree>
    <p:extLst>
      <p:ext uri="{BB962C8B-B14F-4D97-AF65-F5344CB8AC3E}">
        <p14:creationId xmlns:p14="http://schemas.microsoft.com/office/powerpoint/2010/main" val="2690215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SURVEY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RESPONDENTS (N=77)</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7" name="Content Placeholder 6"/>
          <p:cNvGraphicFramePr>
            <a:graphicFrameLocks noGrp="1"/>
          </p:cNvGraphicFramePr>
          <p:nvPr>
            <p:ph idx="1"/>
            <p:extLst/>
          </p:nvPr>
        </p:nvGraphicFramePr>
        <p:xfrm>
          <a:off x="581025" y="1987826"/>
          <a:ext cx="11029783" cy="45322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96742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VENDING MACHINE LOCATION (N=77)</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12" name="Content Placeholder 11"/>
          <p:cNvGraphicFramePr>
            <a:graphicFrameLocks noGrp="1"/>
          </p:cNvGraphicFramePr>
          <p:nvPr>
            <p:ph idx="1"/>
            <p:extLst/>
          </p:nvPr>
        </p:nvGraphicFramePr>
        <p:xfrm>
          <a:off x="581025" y="2181225"/>
          <a:ext cx="11226662" cy="43520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7050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Vending Machine Location (N=77)</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6" name="Picture 5"/>
          <p:cNvPicPr>
            <a:picLocks noChangeAspect="1"/>
          </p:cNvPicPr>
          <p:nvPr/>
        </p:nvPicPr>
        <p:blipFill>
          <a:blip r:embed="rId3"/>
          <a:stretch>
            <a:fillRect/>
          </a:stretch>
        </p:blipFill>
        <p:spPr>
          <a:xfrm>
            <a:off x="221873" y="2918574"/>
            <a:ext cx="2238552" cy="2407147"/>
          </a:xfrm>
          <a:prstGeom prst="rect">
            <a:avLst/>
          </a:prstGeom>
        </p:spPr>
      </p:pic>
      <p:pic>
        <p:nvPicPr>
          <p:cNvPr id="7" name="Picture 6"/>
          <p:cNvPicPr>
            <a:picLocks noChangeAspect="1"/>
          </p:cNvPicPr>
          <p:nvPr/>
        </p:nvPicPr>
        <p:blipFill>
          <a:blip r:embed="rId4"/>
          <a:stretch>
            <a:fillRect/>
          </a:stretch>
        </p:blipFill>
        <p:spPr>
          <a:xfrm>
            <a:off x="2619551" y="3101009"/>
            <a:ext cx="2835418" cy="2224712"/>
          </a:xfrm>
          <a:prstGeom prst="rect">
            <a:avLst/>
          </a:prstGeom>
        </p:spPr>
      </p:pic>
      <p:pic>
        <p:nvPicPr>
          <p:cNvPr id="8" name="Picture 7"/>
          <p:cNvPicPr>
            <a:picLocks noChangeAspect="1"/>
          </p:cNvPicPr>
          <p:nvPr/>
        </p:nvPicPr>
        <p:blipFill>
          <a:blip r:embed="rId5"/>
          <a:stretch>
            <a:fillRect/>
          </a:stretch>
        </p:blipFill>
        <p:spPr>
          <a:xfrm>
            <a:off x="5751710" y="2918574"/>
            <a:ext cx="1629157" cy="2280819"/>
          </a:xfrm>
          <a:prstGeom prst="rect">
            <a:avLst/>
          </a:prstGeom>
        </p:spPr>
      </p:pic>
      <p:pic>
        <p:nvPicPr>
          <p:cNvPr id="9" name="Picture 8"/>
          <p:cNvPicPr>
            <a:picLocks noChangeAspect="1"/>
          </p:cNvPicPr>
          <p:nvPr/>
        </p:nvPicPr>
        <p:blipFill>
          <a:blip r:embed="rId6"/>
          <a:stretch>
            <a:fillRect/>
          </a:stretch>
        </p:blipFill>
        <p:spPr>
          <a:xfrm>
            <a:off x="7615053" y="2832071"/>
            <a:ext cx="2425535" cy="2367322"/>
          </a:xfrm>
          <a:prstGeom prst="rect">
            <a:avLst/>
          </a:prstGeom>
        </p:spPr>
      </p:pic>
      <p:pic>
        <p:nvPicPr>
          <p:cNvPr id="10" name="Picture 9"/>
          <p:cNvPicPr>
            <a:picLocks noChangeAspect="1"/>
          </p:cNvPicPr>
          <p:nvPr/>
        </p:nvPicPr>
        <p:blipFill>
          <a:blip r:embed="rId7"/>
          <a:stretch>
            <a:fillRect/>
          </a:stretch>
        </p:blipFill>
        <p:spPr>
          <a:xfrm>
            <a:off x="9862516" y="2877991"/>
            <a:ext cx="2329484" cy="2620835"/>
          </a:xfrm>
          <a:prstGeom prst="rect">
            <a:avLst/>
          </a:prstGeom>
        </p:spPr>
      </p:pic>
      <p:sp>
        <p:nvSpPr>
          <p:cNvPr id="11" name="TextBox 10"/>
          <p:cNvSpPr txBox="1"/>
          <p:nvPr/>
        </p:nvSpPr>
        <p:spPr>
          <a:xfrm>
            <a:off x="1010949" y="5314160"/>
            <a:ext cx="660400" cy="369332"/>
          </a:xfrm>
          <a:prstGeom prst="rect">
            <a:avLst/>
          </a:prstGeom>
          <a:noFill/>
        </p:spPr>
        <p:txBody>
          <a:bodyPr wrap="square" rtlCol="0">
            <a:spAutoFit/>
          </a:bodyPr>
          <a:lstStyle/>
          <a:p>
            <a:r>
              <a:rPr lang="en-US" dirty="0" smtClean="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rPr>
              <a:t>32%</a:t>
            </a:r>
          </a:p>
        </p:txBody>
      </p:sp>
      <p:sp>
        <p:nvSpPr>
          <p:cNvPr id="12" name="TextBox 11"/>
          <p:cNvSpPr txBox="1"/>
          <p:nvPr/>
        </p:nvSpPr>
        <p:spPr>
          <a:xfrm>
            <a:off x="3707060" y="5325721"/>
            <a:ext cx="660400" cy="369332"/>
          </a:xfrm>
          <a:prstGeom prst="rect">
            <a:avLst/>
          </a:prstGeom>
          <a:noFill/>
        </p:spPr>
        <p:txBody>
          <a:bodyPr wrap="square" rtlCol="0">
            <a:spAutoFit/>
          </a:bodyPr>
          <a:lstStyle/>
          <a:p>
            <a:r>
              <a:rPr lang="en-US"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23%</a:t>
            </a:r>
          </a:p>
        </p:txBody>
      </p:sp>
      <p:sp>
        <p:nvSpPr>
          <p:cNvPr id="14" name="TextBox 13"/>
          <p:cNvSpPr txBox="1"/>
          <p:nvPr/>
        </p:nvSpPr>
        <p:spPr>
          <a:xfrm>
            <a:off x="6284723" y="5325721"/>
            <a:ext cx="660400" cy="369332"/>
          </a:xfrm>
          <a:prstGeom prst="rect">
            <a:avLst/>
          </a:prstGeom>
          <a:noFill/>
        </p:spPr>
        <p:txBody>
          <a:bodyPr wrap="square" rtlCol="0">
            <a:spAutoFit/>
          </a:bodyPr>
          <a:lstStyle/>
          <a:p>
            <a:r>
              <a:rPr lang="en-US" dirty="0" smtClean="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12%</a:t>
            </a:r>
          </a:p>
        </p:txBody>
      </p:sp>
      <p:sp>
        <p:nvSpPr>
          <p:cNvPr id="15" name="TextBox 14"/>
          <p:cNvSpPr txBox="1"/>
          <p:nvPr/>
        </p:nvSpPr>
        <p:spPr>
          <a:xfrm>
            <a:off x="8532186" y="5314160"/>
            <a:ext cx="660400" cy="369332"/>
          </a:xfrm>
          <a:prstGeom prst="rect">
            <a:avLst/>
          </a:prstGeom>
          <a:noFill/>
        </p:spPr>
        <p:txBody>
          <a:bodyPr wrap="square" rtlCol="0">
            <a:spAutoFit/>
          </a:bodyPr>
          <a:lstStyle/>
          <a:p>
            <a:r>
              <a:rPr lang="en-US" dirty="0" smtClean="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8%</a:t>
            </a:r>
          </a:p>
        </p:txBody>
      </p:sp>
      <p:sp>
        <p:nvSpPr>
          <p:cNvPr id="16" name="TextBox 15"/>
          <p:cNvSpPr txBox="1"/>
          <p:nvPr/>
        </p:nvSpPr>
        <p:spPr>
          <a:xfrm>
            <a:off x="10697058" y="5292196"/>
            <a:ext cx="660400" cy="369332"/>
          </a:xfrm>
          <a:prstGeom prst="rect">
            <a:avLst/>
          </a:prstGeom>
          <a:noFill/>
        </p:spPr>
        <p:txBody>
          <a:bodyPr wrap="square" rtlCol="0">
            <a:spAutoFit/>
          </a:bodyPr>
          <a:lstStyle/>
          <a:p>
            <a:r>
              <a:rPr lang="en-US" dirty="0" smtClean="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 6%</a:t>
            </a:r>
          </a:p>
        </p:txBody>
      </p:sp>
    </p:spTree>
    <p:extLst>
      <p:ext uri="{BB962C8B-B14F-4D97-AF65-F5344CB8AC3E}">
        <p14:creationId xmlns:p14="http://schemas.microsoft.com/office/powerpoint/2010/main" val="3529576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990697" y="933061"/>
            <a:ext cx="2284347" cy="1445157"/>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5204119" y="1035356"/>
            <a:ext cx="1747696" cy="1240565"/>
          </a:xfrm>
          <a:prstGeom prst="rect">
            <a:avLst/>
          </a:prstGeom>
        </p:spPr>
      </p:pic>
      <p:pic>
        <p:nvPicPr>
          <p:cNvPr id="6" name="Picture 5"/>
          <p:cNvPicPr/>
          <p:nvPr/>
        </p:nvPicPr>
        <p:blipFill rotWithShape="1">
          <a:blip r:embed="rId4">
            <a:extLst>
              <a:ext uri="{28A0092B-C50C-407E-A947-70E740481C1C}">
                <a14:useLocalDpi xmlns:a14="http://schemas.microsoft.com/office/drawing/2010/main" val="0"/>
              </a:ext>
            </a:extLst>
          </a:blip>
          <a:srcRect l="8222" t="22276" r="8535" b="21099"/>
          <a:stretch/>
        </p:blipFill>
        <p:spPr bwMode="auto">
          <a:xfrm>
            <a:off x="8403538" y="1137653"/>
            <a:ext cx="2755874" cy="1240565"/>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1981828" y="4521366"/>
            <a:ext cx="8192277" cy="461665"/>
          </a:xfrm>
          <a:prstGeom prst="rect">
            <a:avLst/>
          </a:prstGeom>
          <a:noFill/>
        </p:spPr>
        <p:txBody>
          <a:bodyPr wrap="square" rtlCol="0">
            <a:spAutoFit/>
          </a:bodyPr>
          <a:lstStyle/>
          <a:p>
            <a:pPr algn="ct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FINDINGS </a:t>
            </a: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FOR THE CITY OF SANTA </a:t>
            </a: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MARIA</a:t>
            </a:r>
            <a:endPar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053942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City of Santa Maria (N=27)</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6" name="Picture 5"/>
          <p:cNvPicPr>
            <a:picLocks noChangeAspect="1"/>
          </p:cNvPicPr>
          <p:nvPr/>
        </p:nvPicPr>
        <p:blipFill>
          <a:blip r:embed="rId3"/>
          <a:stretch>
            <a:fillRect/>
          </a:stretch>
        </p:blipFill>
        <p:spPr>
          <a:xfrm>
            <a:off x="3940859" y="2959208"/>
            <a:ext cx="2238552" cy="2407147"/>
          </a:xfrm>
          <a:prstGeom prst="rect">
            <a:avLst/>
          </a:prstGeom>
        </p:spPr>
      </p:pic>
      <p:pic>
        <p:nvPicPr>
          <p:cNvPr id="8" name="Picture 7"/>
          <p:cNvPicPr>
            <a:picLocks noChangeAspect="1"/>
          </p:cNvPicPr>
          <p:nvPr/>
        </p:nvPicPr>
        <p:blipFill>
          <a:blip r:embed="rId4"/>
          <a:stretch>
            <a:fillRect/>
          </a:stretch>
        </p:blipFill>
        <p:spPr>
          <a:xfrm>
            <a:off x="7161261" y="2864399"/>
            <a:ext cx="1629157" cy="2280819"/>
          </a:xfrm>
          <a:prstGeom prst="rect">
            <a:avLst/>
          </a:prstGeom>
        </p:spPr>
      </p:pic>
      <p:pic>
        <p:nvPicPr>
          <p:cNvPr id="10" name="Picture 9"/>
          <p:cNvPicPr>
            <a:picLocks noChangeAspect="1"/>
          </p:cNvPicPr>
          <p:nvPr/>
        </p:nvPicPr>
        <p:blipFill>
          <a:blip r:embed="rId5"/>
          <a:stretch>
            <a:fillRect/>
          </a:stretch>
        </p:blipFill>
        <p:spPr>
          <a:xfrm>
            <a:off x="9459279" y="2864399"/>
            <a:ext cx="2329484" cy="2620835"/>
          </a:xfrm>
          <a:prstGeom prst="rect">
            <a:avLst/>
          </a:prstGeom>
        </p:spPr>
      </p:pic>
      <p:sp>
        <p:nvSpPr>
          <p:cNvPr id="11" name="TextBox 10"/>
          <p:cNvSpPr txBox="1"/>
          <p:nvPr/>
        </p:nvSpPr>
        <p:spPr>
          <a:xfrm>
            <a:off x="4798283" y="5181689"/>
            <a:ext cx="660400" cy="369332"/>
          </a:xfrm>
          <a:prstGeom prst="rect">
            <a:avLst/>
          </a:prstGeom>
          <a:noFill/>
        </p:spPr>
        <p:txBody>
          <a:bodyPr wrap="square" rtlCol="0">
            <a:spAutoFit/>
          </a:bodyPr>
          <a:lstStyle/>
          <a:p>
            <a:r>
              <a:rPr lang="en-US" dirty="0" smtClean="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rPr>
              <a:t>22</a:t>
            </a:r>
            <a:r>
              <a:rPr lang="en-US" dirty="0" smtClean="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dirty="0" smtClean="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4" name="TextBox 13"/>
          <p:cNvSpPr txBox="1"/>
          <p:nvPr/>
        </p:nvSpPr>
        <p:spPr>
          <a:xfrm>
            <a:off x="7755671" y="5181689"/>
            <a:ext cx="660400" cy="369332"/>
          </a:xfrm>
          <a:prstGeom prst="rect">
            <a:avLst/>
          </a:prstGeom>
          <a:noFill/>
        </p:spPr>
        <p:txBody>
          <a:bodyPr wrap="square" rtlCol="0">
            <a:spAutoFit/>
          </a:bodyPr>
          <a:lstStyle/>
          <a:p>
            <a:r>
              <a:rPr lang="en-US" dirty="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7</a:t>
            </a:r>
            <a:r>
              <a:rPr lang="en-US" dirty="0" smtClean="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dirty="0" smtClean="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6" name="TextBox 15"/>
          <p:cNvSpPr txBox="1"/>
          <p:nvPr/>
        </p:nvSpPr>
        <p:spPr>
          <a:xfrm>
            <a:off x="10293821" y="5181689"/>
            <a:ext cx="660400" cy="369332"/>
          </a:xfrm>
          <a:prstGeom prst="rect">
            <a:avLst/>
          </a:prstGeom>
          <a:noFill/>
        </p:spPr>
        <p:txBody>
          <a:bodyPr wrap="square" rtlCol="0">
            <a:spAutoFit/>
          </a:bodyPr>
          <a:lstStyle/>
          <a:p>
            <a:r>
              <a:rPr lang="en-US" dirty="0" smtClean="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smtClean="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7%</a:t>
            </a:r>
            <a:endParaRPr lang="en-US" dirty="0" smtClean="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2" name="Picture 11"/>
          <p:cNvPicPr>
            <a:picLocks noChangeAspect="1"/>
          </p:cNvPicPr>
          <p:nvPr/>
        </p:nvPicPr>
        <p:blipFill>
          <a:blip r:embed="rId6"/>
          <a:stretch>
            <a:fillRect/>
          </a:stretch>
        </p:blipFill>
        <p:spPr>
          <a:xfrm>
            <a:off x="706474" y="3162221"/>
            <a:ext cx="2655851" cy="2083821"/>
          </a:xfrm>
          <a:prstGeom prst="rect">
            <a:avLst/>
          </a:prstGeom>
        </p:spPr>
      </p:pic>
      <p:sp>
        <p:nvSpPr>
          <p:cNvPr id="13" name="TextBox 12"/>
          <p:cNvSpPr txBox="1"/>
          <p:nvPr/>
        </p:nvSpPr>
        <p:spPr>
          <a:xfrm>
            <a:off x="1704199" y="5181689"/>
            <a:ext cx="660400" cy="369332"/>
          </a:xfrm>
          <a:prstGeom prst="rect">
            <a:avLst/>
          </a:prstGeom>
          <a:noFill/>
        </p:spPr>
        <p:txBody>
          <a:bodyPr wrap="square" rtlCol="0">
            <a:spAutoFit/>
          </a:bodyPr>
          <a:lstStyle/>
          <a:p>
            <a:r>
              <a:rPr lang="en-US" dirty="0" smtClean="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52</a:t>
            </a:r>
            <a:r>
              <a:rPr lang="en-US" dirty="0" smtClean="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dirty="0" smtClean="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465439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Type of Beverages in vending machine</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59002329"/>
              </p:ext>
            </p:extLst>
          </p:nvPr>
        </p:nvGraphicFramePr>
        <p:xfrm>
          <a:off x="581025" y="2181225"/>
          <a:ext cx="11029950" cy="3678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8635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Types of BEVERAGES in vending machine</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Text Placeholder 3"/>
          <p:cNvSpPr>
            <a:spLocks noGrp="1"/>
          </p:cNvSpPr>
          <p:nvPr>
            <p:ph type="body" idx="1"/>
          </p:nvPr>
        </p:nvSpPr>
        <p:spPr>
          <a:xfrm>
            <a:off x="734206" y="2158127"/>
            <a:ext cx="5087075" cy="536005"/>
          </a:xfrm>
          <a:ln>
            <a:solidFill>
              <a:schemeClr val="accent2"/>
            </a:solidFill>
          </a:ln>
        </p:spPr>
        <p:txBody>
          <a:bodyPr anchor="ctr"/>
          <a:lstStyle/>
          <a:p>
            <a:pPr algn="ctr"/>
            <a:r>
              <a:rPr lang="en-US" cap="all" dirty="0" smtClean="0">
                <a:latin typeface="Arial Unicode MS" panose="020B0604020202020204" pitchFamily="34" charset="-128"/>
                <a:ea typeface="Arial Unicode MS" panose="020B0604020202020204" pitchFamily="34" charset="-128"/>
                <a:cs typeface="Arial Unicode MS" panose="020B0604020202020204" pitchFamily="34" charset="-128"/>
              </a:rPr>
              <a:t>Average Size</a:t>
            </a:r>
            <a:r>
              <a:rPr lang="en-US" cap="all" dirty="0" smtClean="0"/>
              <a:t>	</a:t>
            </a:r>
            <a:endParaRPr lang="en-US" cap="all" dirty="0"/>
          </a:p>
        </p:txBody>
      </p:sp>
      <p:sp>
        <p:nvSpPr>
          <p:cNvPr id="5" name="Content Placeholder 4"/>
          <p:cNvSpPr>
            <a:spLocks noGrp="1"/>
          </p:cNvSpPr>
          <p:nvPr>
            <p:ph sz="half" idx="2"/>
          </p:nvPr>
        </p:nvSpPr>
        <p:spPr>
          <a:xfrm>
            <a:off x="581194" y="2926052"/>
            <a:ext cx="5393100" cy="3501252"/>
          </a:xfrm>
        </p:spPr>
        <p:txBody>
          <a:bodyPr>
            <a:normAutofit/>
          </a:bodyPr>
          <a:lstStyle/>
          <a:p>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Soda</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12 ounces</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On average, 39 grams of sugar</a:t>
            </a:r>
          </a:p>
          <a:p>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Sports Drinks</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20 ounces</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On average, 36 grams of sugar</a:t>
            </a:r>
          </a:p>
          <a:p>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Water</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20 ounces</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On average, 30% of daily serving</a:t>
            </a:r>
          </a:p>
        </p:txBody>
      </p:sp>
      <p:sp>
        <p:nvSpPr>
          <p:cNvPr id="6" name="Text Placeholder 5"/>
          <p:cNvSpPr>
            <a:spLocks noGrp="1"/>
          </p:cNvSpPr>
          <p:nvPr>
            <p:ph type="body" sz="quarter" idx="3"/>
          </p:nvPr>
        </p:nvSpPr>
        <p:spPr>
          <a:xfrm>
            <a:off x="6370722" y="2140759"/>
            <a:ext cx="5087073" cy="553373"/>
          </a:xfrm>
          <a:ln>
            <a:solidFill>
              <a:schemeClr val="accent2"/>
            </a:solidFill>
          </a:ln>
        </p:spPr>
        <p:txBody>
          <a:bodyPr anchor="ctr"/>
          <a:lstStyle/>
          <a:p>
            <a:pPr algn="ctr"/>
            <a:r>
              <a:rPr lang="en-US" cap="all" dirty="0" smtClean="0">
                <a:latin typeface="Arial Unicode MS" panose="020B0604020202020204" pitchFamily="34" charset="-128"/>
                <a:ea typeface="Arial Unicode MS" panose="020B0604020202020204" pitchFamily="34" charset="-128"/>
                <a:cs typeface="Arial Unicode MS" panose="020B0604020202020204" pitchFamily="34" charset="-128"/>
              </a:rPr>
              <a:t>Average Price</a:t>
            </a:r>
            <a:endParaRPr lang="en-US" cap="all"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Content Placeholder 7"/>
          <p:cNvSpPr>
            <a:spLocks noGrp="1"/>
          </p:cNvSpPr>
          <p:nvPr>
            <p:ph sz="quarter" idx="4"/>
          </p:nvPr>
        </p:nvSpPr>
        <p:spPr>
          <a:xfrm>
            <a:off x="6217709" y="2926052"/>
            <a:ext cx="5393100" cy="3381983"/>
          </a:xfrm>
        </p:spPr>
        <p:txBody>
          <a:bodyPr/>
          <a:lstStyle/>
          <a:p>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Soda</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$1.00 - $1.99</a:t>
            </a:r>
          </a:p>
          <a:p>
            <a:pPr marL="324000" lvl="1" indent="0">
              <a:buNone/>
            </a:pPr>
            <a:endParaRPr lang="en-US"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Sports Drinks</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$2.00 - $2.99</a:t>
            </a:r>
          </a:p>
          <a:p>
            <a:pPr marL="324000" lvl="1" indent="0">
              <a:buNone/>
            </a:pPr>
            <a:endParaRPr lang="en-US"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Water</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$1.00 - $1.99</a:t>
            </a:r>
          </a:p>
        </p:txBody>
      </p:sp>
    </p:spTree>
    <p:extLst>
      <p:ext uri="{BB962C8B-B14F-4D97-AF65-F5344CB8AC3E}">
        <p14:creationId xmlns:p14="http://schemas.microsoft.com/office/powerpoint/2010/main" val="2613406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840</TotalTime>
  <Words>380</Words>
  <Application>Microsoft Office PowerPoint</Application>
  <PresentationFormat>Widescreen</PresentationFormat>
  <Paragraphs>110</Paragraphs>
  <Slides>16</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 Unicode MS</vt:lpstr>
      <vt:lpstr>Arial</vt:lpstr>
      <vt:lpstr>Calibri</vt:lpstr>
      <vt:lpstr>Gill Sans MT</vt:lpstr>
      <vt:lpstr>Wingdings</vt:lpstr>
      <vt:lpstr>Wingdings 2</vt:lpstr>
      <vt:lpstr>Dividend</vt:lpstr>
      <vt:lpstr>PowerPoint Presentation</vt:lpstr>
      <vt:lpstr>Live Well Santa Barbara County</vt:lpstr>
      <vt:lpstr>SURVEY RESPONDENTS (N=77)</vt:lpstr>
      <vt:lpstr>VENDING MACHINE LOCATION (N=77)</vt:lpstr>
      <vt:lpstr>Vending Machine Location (N=77)</vt:lpstr>
      <vt:lpstr>PowerPoint Presentation</vt:lpstr>
      <vt:lpstr>City of Santa Maria (N=27)</vt:lpstr>
      <vt:lpstr>Type of Beverages in vending machine</vt:lpstr>
      <vt:lpstr>Types of BEVERAGES in vending machine</vt:lpstr>
      <vt:lpstr>PUBLIC PARK (N=14)</vt:lpstr>
      <vt:lpstr>Government building (N=6)</vt:lpstr>
      <vt:lpstr>Commercial business (N=2)</vt:lpstr>
      <vt:lpstr>Sports field or facility (N=2)</vt:lpstr>
      <vt:lpstr>Visible advertising</vt:lpstr>
      <vt:lpstr>VISIBLE ADVERTISING</vt:lpstr>
      <vt:lpstr>PowerPoint Presentation</vt:lpstr>
    </vt:vector>
  </TitlesOfParts>
  <Company>CN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Andersen</dc:creator>
  <cp:lastModifiedBy>Barbara Andersen</cp:lastModifiedBy>
  <cp:revision>81</cp:revision>
  <dcterms:created xsi:type="dcterms:W3CDTF">2017-01-10T23:29:42Z</dcterms:created>
  <dcterms:modified xsi:type="dcterms:W3CDTF">2017-03-14T03:20:26Z</dcterms:modified>
</cp:coreProperties>
</file>