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75" r:id="rId5"/>
    <p:sldId id="276" r:id="rId6"/>
    <p:sldId id="261" r:id="rId7"/>
    <p:sldId id="262" r:id="rId8"/>
    <p:sldId id="269" r:id="rId9"/>
    <p:sldId id="270" r:id="rId10"/>
    <p:sldId id="271" r:id="rId11"/>
    <p:sldId id="272" r:id="rId12"/>
    <p:sldId id="267" r:id="rId13"/>
    <p:sldId id="264" r:id="rId14"/>
    <p:sldId id="263" r:id="rId15"/>
    <p:sldId id="265" r:id="rId16"/>
    <p:sldId id="273" r:id="rId17"/>
    <p:sldId id="274" r:id="rId18"/>
    <p:sldId id="266" r:id="rId19"/>
    <p:sldId id="277" r:id="rId20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AFFILIATION</a:t>
            </a:r>
            <a:r>
              <a:rPr lang="en-US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WITH LIVE WELL SBC COALITION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Affiliation with Live Well SBC Coalition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Partner Organization</c:v>
                </c:pt>
                <c:pt idx="1">
                  <c:v>Employee of Partner Organization</c:v>
                </c:pt>
                <c:pt idx="2">
                  <c:v>Volunteer of Partner Organization</c:v>
                </c:pt>
                <c:pt idx="3">
                  <c:v>No Affiliation (or I don't know)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0.50649999999999995</c:v>
                </c:pt>
                <c:pt idx="1">
                  <c:v>0.3377</c:v>
                </c:pt>
                <c:pt idx="2">
                  <c:v>1.2999999999999999E-2</c:v>
                </c:pt>
                <c:pt idx="3">
                  <c:v>0.14280000000000001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28397222320735E-4"/>
          <c:y val="0.84967976128381439"/>
          <c:w val="0.99943716027776797"/>
          <c:h val="0.1335073751545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94368"/>
        <c:axId val="272074992"/>
      </c:barChart>
      <c:catAx>
        <c:axId val="1293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74992"/>
        <c:crosses val="autoZero"/>
        <c:auto val="1"/>
        <c:lblAlgn val="ctr"/>
        <c:lblOffset val="100"/>
        <c:noMultiLvlLbl val="0"/>
      </c:catAx>
      <c:valAx>
        <c:axId val="27207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1293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133518833107167"/>
          <c:w val="1"/>
          <c:h val="0.1686648116689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 </c:v>
                </c:pt>
                <c:pt idx="2">
                  <c:v>I don’t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0.33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Soda (Regular)</c:v>
                </c:pt>
                <c:pt idx="1">
                  <c:v>Water</c:v>
                </c:pt>
                <c:pt idx="2">
                  <c:v>None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0.05</c:v>
                </c:pt>
                <c:pt idx="2">
                  <c:v>0.09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Energy Drinks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3574480"/>
        <c:axId val="273574872"/>
      </c:barChart>
      <c:catAx>
        <c:axId val="2735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74872"/>
        <c:crosses val="autoZero"/>
        <c:auto val="1"/>
        <c:lblAlgn val="ctr"/>
        <c:lblOffset val="100"/>
        <c:noMultiLvlLbl val="0"/>
      </c:catAx>
      <c:valAx>
        <c:axId val="27357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27357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531509414283212"/>
          <c:w val="1"/>
          <c:h val="0.14769495295128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Buellton</c:v>
                </c:pt>
                <c:pt idx="1">
                  <c:v>Goleta</c:v>
                </c:pt>
                <c:pt idx="2">
                  <c:v>Guadalupe</c:v>
                </c:pt>
                <c:pt idx="3">
                  <c:v>Isla Vista</c:v>
                </c:pt>
                <c:pt idx="4">
                  <c:v>Lompoc</c:v>
                </c:pt>
                <c:pt idx="5">
                  <c:v>Santa Barbara</c:v>
                </c:pt>
                <c:pt idx="6">
                  <c:v>Santa Maria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3.0800000000000001E-2</c:v>
                </c:pt>
                <c:pt idx="1">
                  <c:v>1.54E-2</c:v>
                </c:pt>
                <c:pt idx="2">
                  <c:v>3.0800000000000001E-2</c:v>
                </c:pt>
                <c:pt idx="3">
                  <c:v>1.54E-2</c:v>
                </c:pt>
                <c:pt idx="4">
                  <c:v>0.41539999999999999</c:v>
                </c:pt>
                <c:pt idx="5">
                  <c:v>4.6199999999999998E-2</c:v>
                </c:pt>
                <c:pt idx="6">
                  <c:v>0.41539999999999999</c:v>
                </c:pt>
                <c:pt idx="7">
                  <c:v>3.0800000000000001E-2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Energy Drinks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White Milk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Sheet1!$G$2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45704"/>
        <c:axId val="210046096"/>
      </c:barChart>
      <c:catAx>
        <c:axId val="21004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46096"/>
        <c:crosses val="autoZero"/>
        <c:auto val="1"/>
        <c:lblAlgn val="ctr"/>
        <c:lblOffset val="100"/>
        <c:noMultiLvlLbl val="0"/>
      </c:catAx>
      <c:valAx>
        <c:axId val="21004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21004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Energy Drinks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47272"/>
        <c:axId val="210046488"/>
      </c:barChart>
      <c:catAx>
        <c:axId val="210047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046488"/>
        <c:crosses val="autoZero"/>
        <c:auto val="1"/>
        <c:lblAlgn val="ctr"/>
        <c:lblOffset val="100"/>
        <c:noMultiLvlLbl val="0"/>
      </c:catAx>
      <c:valAx>
        <c:axId val="21004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210047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Energy Drinks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48840"/>
        <c:axId val="210049232"/>
      </c:barChart>
      <c:catAx>
        <c:axId val="210048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049232"/>
        <c:crosses val="autoZero"/>
        <c:auto val="1"/>
        <c:lblAlgn val="ctr"/>
        <c:lblOffset val="100"/>
        <c:noMultiLvlLbl val="0"/>
      </c:catAx>
      <c:valAx>
        <c:axId val="21004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21004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50016"/>
        <c:axId val="210050408"/>
      </c:barChart>
      <c:catAx>
        <c:axId val="21005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050408"/>
        <c:crosses val="autoZero"/>
        <c:auto val="1"/>
        <c:lblAlgn val="ctr"/>
        <c:lblOffset val="100"/>
        <c:noMultiLvlLbl val="0"/>
      </c:catAx>
      <c:valAx>
        <c:axId val="21005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21005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Sports Drinks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Soda (Regular)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Diet Soda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51192"/>
        <c:axId val="210051584"/>
      </c:barChart>
      <c:catAx>
        <c:axId val="210051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051584"/>
        <c:crosses val="autoZero"/>
        <c:auto val="1"/>
        <c:lblAlgn val="ctr"/>
        <c:lblOffset val="100"/>
        <c:noMultiLvlLbl val="0"/>
      </c:catAx>
      <c:valAx>
        <c:axId val="21005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US"/>
          </a:p>
        </c:txPr>
        <c:crossAx val="21005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</a:t>
            </a:r>
            <a:r>
              <a:rPr lang="en-US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BEVERAGE ADVERTISED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Soda (Regular)</c:v>
                </c:pt>
                <c:pt idx="1">
                  <c:v>Iced Tea</c:v>
                </c:pt>
                <c:pt idx="2">
                  <c:v>Sports Drink</c:v>
                </c:pt>
                <c:pt idx="3">
                  <c:v>Water</c:v>
                </c:pt>
                <c:pt idx="4">
                  <c:v>None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 formatCode="0%">
                  <c:v>0.64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0.06</c:v>
                </c:pt>
                <c:pt idx="5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Soda (Regular)</c:v>
                </c:pt>
                <c:pt idx="1">
                  <c:v>Iced Tea</c:v>
                </c:pt>
                <c:pt idx="2">
                  <c:v>Other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DC01455-A4BC-4203-B4A7-FFD1D27DB76D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7CE01EB-AD60-4661-9BBF-E3BA826C1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395" indent="-232395">
              <a:buAutoNum type="arabicParenBoth"/>
            </a:pPr>
            <a:r>
              <a:rPr lang="en-US" baseline="0" dirty="0" smtClean="0"/>
              <a:t>Government building</a:t>
            </a:r>
          </a:p>
          <a:p>
            <a:pPr marL="232395" indent="-232395">
              <a:buAutoNum type="arabicParenBoth"/>
            </a:pPr>
            <a:r>
              <a:rPr lang="en-US" baseline="0" dirty="0" smtClean="0"/>
              <a:t>Public park</a:t>
            </a:r>
          </a:p>
          <a:p>
            <a:pPr marL="232395" indent="-232395">
              <a:buAutoNum type="arabicParenBoth"/>
            </a:pPr>
            <a:r>
              <a:rPr lang="en-US" baseline="0" dirty="0" smtClean="0"/>
              <a:t>Commercial business</a:t>
            </a:r>
          </a:p>
          <a:p>
            <a:pPr marL="232395" indent="-232395">
              <a:buAutoNum type="arabicParenBoth"/>
            </a:pPr>
            <a:r>
              <a:rPr lang="en-US" baseline="0" dirty="0" smtClean="0"/>
              <a:t>School</a:t>
            </a:r>
          </a:p>
          <a:p>
            <a:pPr marL="232395" indent="-232395">
              <a:buAutoNum type="arabicParenBoth"/>
            </a:pPr>
            <a:r>
              <a:rPr lang="en-US" baseline="0" dirty="0" smtClean="0"/>
              <a:t>Sports field /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01EB-AD60-4661-9BBF-E3BA826C1C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2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48% of vending</a:t>
            </a:r>
            <a:r>
              <a:rPr lang="en-US" baseline="0" dirty="0" smtClean="0"/>
              <a:t> machines (included in survey) at government buildings located in Lompoc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86% of vending machines at government buildings are of more than one in a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01EB-AD60-4661-9BBF-E3BA826C1C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8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93% of vending</a:t>
            </a:r>
            <a:r>
              <a:rPr lang="en-US" baseline="0" dirty="0" smtClean="0"/>
              <a:t> machines (included in survey) at public parks located in Santa Maria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47% of vending machines at public parks are of more than one in a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01EB-AD60-4661-9BBF-E3BA826C1C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5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71% of vending</a:t>
            </a:r>
            <a:r>
              <a:rPr lang="en-US" baseline="0" dirty="0" smtClean="0"/>
              <a:t> machines (included in survey) at commercial businesses located in Lompoc, 29% in Santa Maria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86% of vending machines at commercial businesses are of more than one in a location</a:t>
            </a:r>
            <a:endParaRPr lang="en-US" dirty="0" smtClean="0"/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01EB-AD60-4661-9BBF-E3BA826C1C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2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5</a:t>
            </a:r>
            <a:r>
              <a:rPr lang="en-US" baseline="0" dirty="0" smtClean="0"/>
              <a:t> schools included in survey results (2 in Buellton, 1 in Lompoc, 1 in Santa Maria, 1 in Santa Ynez)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60% of vending machines at schools are of more than one in a location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01EB-AD60-4661-9BBF-E3BA826C1C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dirty="0" smtClean="0"/>
              <a:t>The 53% of other in beverage advertised</a:t>
            </a:r>
            <a:r>
              <a:rPr lang="en-US" baseline="0" dirty="0" smtClean="0"/>
              <a:t> include several small logos, banner logos, and logos with commercial business (i.e. Walmart) all including soda (regular)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E01EB-AD60-4661-9BBF-E3BA826C1C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4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2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6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5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0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4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9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8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0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0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7" y="933061"/>
            <a:ext cx="2284347" cy="14451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19" y="1035356"/>
            <a:ext cx="1747696" cy="12405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22276" r="8535" b="21099"/>
          <a:stretch/>
        </p:blipFill>
        <p:spPr bwMode="auto">
          <a:xfrm>
            <a:off x="8403538" y="1137653"/>
            <a:ext cx="2755874" cy="124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828" y="4021494"/>
            <a:ext cx="81922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FINDINGS FROM BEVERAGE VENDING SURVEY</a:t>
            </a: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March</a:t>
            </a: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00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Commercial businesses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8587" y="5691477"/>
            <a:ext cx="9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12%</a:t>
            </a:r>
            <a:endParaRPr lang="en-US" sz="24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100533"/>
              </p:ext>
            </p:extLst>
          </p:nvPr>
        </p:nvGraphicFramePr>
        <p:xfrm>
          <a:off x="5210009" y="2482088"/>
          <a:ext cx="6400800" cy="401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7060" y="2112756"/>
            <a:ext cx="42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TYPES OF BEVERAGES AVAILABLE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72" y="2482088"/>
            <a:ext cx="2186966" cy="30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8587" y="5691477"/>
            <a:ext cx="9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24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sz="2400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104919"/>
              </p:ext>
            </p:extLst>
          </p:nvPr>
        </p:nvGraphicFramePr>
        <p:xfrm>
          <a:off x="5210009" y="2482088"/>
          <a:ext cx="6400800" cy="401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67060" y="2112756"/>
            <a:ext cx="42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TYPES OF BEVERAGES AVAILABLE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5" y="2297422"/>
            <a:ext cx="3339379" cy="32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BEVERAGES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4206" y="2158127"/>
            <a:ext cx="5087075" cy="536005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en-US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Average Size</a:t>
            </a:r>
            <a:r>
              <a:rPr lang="en-US" cap="all" dirty="0" smtClean="0"/>
              <a:t>	</a:t>
            </a:r>
            <a:endParaRPr lang="en-US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50125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Soda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 ounces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average, 39 grams of sugar</a:t>
            </a: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Sports Drinks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ounces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average, 36 grams of sugar</a:t>
            </a: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Water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ounces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average, 30% of daily serving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70722" y="2140759"/>
            <a:ext cx="5087073" cy="553373"/>
          </a:xfrm>
          <a:ln>
            <a:solidFill>
              <a:schemeClr val="accent2"/>
            </a:solidFill>
          </a:ln>
        </p:spPr>
        <p:txBody>
          <a:bodyPr anchor="ctr"/>
          <a:lstStyle/>
          <a:p>
            <a:pPr algn="ctr"/>
            <a:r>
              <a:rPr lang="en-US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Average Price</a:t>
            </a:r>
            <a:endParaRPr lang="en-US" cap="all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381983"/>
          </a:xfrm>
        </p:spPr>
        <p:txBody>
          <a:bodyPr/>
          <a:lstStyle/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Soda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$1.00 - $1.99</a:t>
            </a:r>
          </a:p>
          <a:p>
            <a:pPr marL="324000" lvl="1" indent="0">
              <a:buNone/>
            </a:pPr>
            <a:endParaRPr lang="en-US" sz="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Sports Drinks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$2.00 - $2.99</a:t>
            </a:r>
          </a:p>
          <a:p>
            <a:pPr marL="324000" lvl="1" indent="0">
              <a:buNone/>
            </a:pPr>
            <a:endParaRPr lang="en-US" sz="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Water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$1.00 - $1.99</a:t>
            </a:r>
          </a:p>
        </p:txBody>
      </p:sp>
    </p:spTree>
    <p:extLst>
      <p:ext uri="{BB962C8B-B14F-4D97-AF65-F5344CB8AC3E}">
        <p14:creationId xmlns:p14="http://schemas.microsoft.com/office/powerpoint/2010/main" val="5056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Visible advertising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05" y="1208881"/>
            <a:ext cx="5793763" cy="5532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165" y="685661"/>
            <a:ext cx="1121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Visible Advertising</a:t>
            </a:r>
            <a:endParaRPr lang="en-US" sz="2800" cap="all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568" y="3121504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83</a:t>
            </a:r>
            <a:r>
              <a:rPr lang="en-US" sz="20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sz="20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8568" y="5492815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r>
              <a:rPr lang="en-US" sz="20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sz="2000" dirty="0">
              <a:solidFill>
                <a:schemeClr val="accent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25668" y="5492815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20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  <a:endParaRPr lang="en-US" sz="20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4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VISIBLE ADVERTISING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93458"/>
              </p:ext>
            </p:extLst>
          </p:nvPr>
        </p:nvGraphicFramePr>
        <p:xfrm>
          <a:off x="581025" y="2181225"/>
          <a:ext cx="11029950" cy="41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4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CITY OF SANTA MARIA (41%)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691" y="1968759"/>
            <a:ext cx="39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LOCATION OR FACILITY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344758"/>
              </p:ext>
            </p:extLst>
          </p:nvPr>
        </p:nvGraphicFramePr>
        <p:xfrm>
          <a:off x="6188074" y="2338091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90014" y="1968759"/>
            <a:ext cx="401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BEVERAGE ADVERTISED</a:t>
            </a:r>
            <a:b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VENDING MACHINE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5" y="3179075"/>
            <a:ext cx="2582374" cy="2026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873" y="2680120"/>
            <a:ext cx="2456667" cy="2641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02537" y="5121754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5036" y="5121754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sz="20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021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CITY OF SANTA MARIA (41%)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5370394"/>
              </p:ext>
            </p:extLst>
          </p:nvPr>
        </p:nvGraphicFramePr>
        <p:xfrm>
          <a:off x="581024" y="2515055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7691" y="1968759"/>
            <a:ext cx="39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BEVERAGES AVAILABLE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6127656"/>
              </p:ext>
            </p:extLst>
          </p:nvPr>
        </p:nvGraphicFramePr>
        <p:xfrm>
          <a:off x="6188074" y="2338091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05731" y="1968759"/>
            <a:ext cx="438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THAN 1 VENDING MACHINE IN</a:t>
            </a:r>
            <a:b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SAME LOCATION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7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CITY OF LOMPOC (41%)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691" y="1968759"/>
            <a:ext cx="39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LOCATION OR FACILITY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8023391"/>
              </p:ext>
            </p:extLst>
          </p:nvPr>
        </p:nvGraphicFramePr>
        <p:xfrm>
          <a:off x="6188074" y="2338091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90014" y="1968759"/>
            <a:ext cx="401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BEVERAGE ADVERTISED</a:t>
            </a:r>
            <a:b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VENDING MACHINE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70" y="2680120"/>
            <a:ext cx="2456667" cy="26416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5034" y="5121754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37%</a:t>
            </a:r>
            <a:endParaRPr lang="en-US" sz="2000" dirty="0">
              <a:solidFill>
                <a:schemeClr val="accent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960" y="2566127"/>
            <a:ext cx="1825448" cy="25556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72015" y="5149735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19%</a:t>
            </a:r>
            <a:endParaRPr lang="en-US" sz="20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1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CITY OF LOMPOC (41%)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1648453"/>
              </p:ext>
            </p:extLst>
          </p:nvPr>
        </p:nvGraphicFramePr>
        <p:xfrm>
          <a:off x="581193" y="2588860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3841733"/>
              </p:ext>
            </p:extLst>
          </p:nvPr>
        </p:nvGraphicFramePr>
        <p:xfrm>
          <a:off x="6188074" y="2338091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731" y="1968759"/>
            <a:ext cx="438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THAN 1 VENDING MACHINE IN</a:t>
            </a:r>
            <a:b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SAME LOCATION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817" y="1968759"/>
            <a:ext cx="395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BEVERAGES AVAILABLE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7" y="933061"/>
            <a:ext cx="2284347" cy="14451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19" y="1035356"/>
            <a:ext cx="1747696" cy="12405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22276" r="8535" b="21099"/>
          <a:stretch/>
        </p:blipFill>
        <p:spPr bwMode="auto">
          <a:xfrm>
            <a:off x="8403538" y="1137653"/>
            <a:ext cx="2755874" cy="124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828" y="4021494"/>
            <a:ext cx="8192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TOOLKIT AVAILABLE AT</a:t>
            </a: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www.livewellsbc.org</a:t>
            </a:r>
            <a:endParaRPr lang="en-US" sz="24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8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SURVEY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RESPONDENTS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941904"/>
              </p:ext>
            </p:extLst>
          </p:nvPr>
        </p:nvGraphicFramePr>
        <p:xfrm>
          <a:off x="581025" y="1987826"/>
          <a:ext cx="11029783" cy="45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VENDING MACHINE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LOCATION (N=77)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7272"/>
              </p:ext>
            </p:extLst>
          </p:nvPr>
        </p:nvGraphicFramePr>
        <p:xfrm>
          <a:off x="581025" y="2181225"/>
          <a:ext cx="11226662" cy="435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Vending Machine Location (N=77)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3" y="2918574"/>
            <a:ext cx="2238552" cy="2407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551" y="3101009"/>
            <a:ext cx="2835418" cy="222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710" y="2918574"/>
            <a:ext cx="1629157" cy="2280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5053" y="2832071"/>
            <a:ext cx="2425535" cy="236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516" y="2877991"/>
            <a:ext cx="2329484" cy="2620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0949" y="531416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060" y="5325721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4723" y="5325721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2186" y="5314160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97058" y="5292196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6%</a:t>
            </a:r>
          </a:p>
        </p:txBody>
      </p:sp>
    </p:spTree>
    <p:extLst>
      <p:ext uri="{BB962C8B-B14F-4D97-AF65-F5344CB8AC3E}">
        <p14:creationId xmlns:p14="http://schemas.microsoft.com/office/powerpoint/2010/main" val="5471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Vending Machine Location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567" y="2191204"/>
            <a:ext cx="11029615" cy="4498600"/>
          </a:xfrm>
        </p:spPr>
        <p:txBody>
          <a:bodyPr/>
          <a:lstStyle/>
          <a:p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Category: Other (</a:t>
            </a:r>
            <a:r>
              <a:rPr lang="en-US" sz="2800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19%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N=13)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ollege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arly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care or day care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center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rivate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office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building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ecreation centers</a:t>
            </a:r>
          </a:p>
          <a:p>
            <a:pPr lvl="1"/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Hospitals</a:t>
            </a:r>
          </a:p>
          <a:p>
            <a:pPr lvl="1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enior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17" y="1984981"/>
            <a:ext cx="3969442" cy="44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VENDING MACHINE LOCATION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165" y="685661"/>
            <a:ext cx="1121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than </a:t>
            </a:r>
            <a:r>
              <a:rPr lang="en-US" sz="2800" cap="all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</a:t>
            </a:r>
            <a:r>
              <a:rPr lang="en-US" sz="2800" cap="all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</a:t>
            </a:r>
            <a:r>
              <a:rPr lang="en-US" sz="2800" cap="all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ending Machine </a:t>
            </a:r>
            <a:r>
              <a:rPr lang="en-US" sz="2800" cap="all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same location</a:t>
            </a:r>
            <a:endParaRPr lang="en-US" sz="2800" cap="all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99" y="1224895"/>
            <a:ext cx="6173975" cy="5520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8568" y="3121504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69%</a:t>
            </a:r>
            <a:endParaRPr lang="en-US" sz="20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8568" y="5492815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25%</a:t>
            </a:r>
            <a:endParaRPr lang="en-US" sz="2000" dirty="0">
              <a:solidFill>
                <a:schemeClr val="accent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25668" y="5492815"/>
            <a:ext cx="95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6%</a:t>
            </a:r>
            <a:endParaRPr lang="en-US" sz="20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2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 of Beverages in vending machine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17693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6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Government buildings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61" y="2450914"/>
            <a:ext cx="3188187" cy="34283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08587" y="5691477"/>
            <a:ext cx="9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32%</a:t>
            </a:r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537811"/>
              </p:ext>
            </p:extLst>
          </p:nvPr>
        </p:nvGraphicFramePr>
        <p:xfrm>
          <a:off x="5210009" y="2450914"/>
          <a:ext cx="6400800" cy="401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440555" y="2081582"/>
            <a:ext cx="42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TYPES OF BEVERAGES AVAILABLE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9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PARKS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8587" y="5691477"/>
            <a:ext cx="9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23%</a:t>
            </a:r>
            <a:endParaRPr lang="en-US" sz="2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645507"/>
              </p:ext>
            </p:extLst>
          </p:nvPr>
        </p:nvGraphicFramePr>
        <p:xfrm>
          <a:off x="5210009" y="2482088"/>
          <a:ext cx="6400800" cy="401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36" y="2554316"/>
            <a:ext cx="3810934" cy="2990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7060" y="2112756"/>
            <a:ext cx="42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TYPES OF BEVERAGES AVAILABLE</a:t>
            </a:r>
            <a:endParaRPr lang="en-US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1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760</TotalTime>
  <Words>471</Words>
  <Application>Microsoft Office PowerPoint</Application>
  <PresentationFormat>Widescreen</PresentationFormat>
  <Paragraphs>114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Gill Sans MT</vt:lpstr>
      <vt:lpstr>Wingdings 2</vt:lpstr>
      <vt:lpstr>Dividend</vt:lpstr>
      <vt:lpstr>PowerPoint Presentation</vt:lpstr>
      <vt:lpstr>SURVEY RESPONDENTS</vt:lpstr>
      <vt:lpstr>VENDING MACHINE LOCATION (N=77)</vt:lpstr>
      <vt:lpstr>Vending Machine Location (N=77)</vt:lpstr>
      <vt:lpstr>Vending Machine Location</vt:lpstr>
      <vt:lpstr>VENDING MACHINE LOCATION</vt:lpstr>
      <vt:lpstr>Type of Beverages in vending machine</vt:lpstr>
      <vt:lpstr>Government buildings</vt:lpstr>
      <vt:lpstr>PUBLIC PARKS</vt:lpstr>
      <vt:lpstr>Commercial businesses</vt:lpstr>
      <vt:lpstr>schools</vt:lpstr>
      <vt:lpstr>BEVERAGES</vt:lpstr>
      <vt:lpstr>Visible advertising</vt:lpstr>
      <vt:lpstr>VISIBLE ADVERTISING</vt:lpstr>
      <vt:lpstr>CITY OF SANTA MARIA (41%)</vt:lpstr>
      <vt:lpstr>CITY OF SANTA MARIA (41%)</vt:lpstr>
      <vt:lpstr>CITY OF LOMPOC (41%)</vt:lpstr>
      <vt:lpstr>CITY OF LOMPOC (41%)</vt:lpstr>
      <vt:lpstr>PowerPoint Presentation</vt:lpstr>
    </vt:vector>
  </TitlesOfParts>
  <Company>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Andersen</dc:creator>
  <cp:lastModifiedBy>Barbara Andersen</cp:lastModifiedBy>
  <cp:revision>88</cp:revision>
  <cp:lastPrinted>2017-03-13T22:11:07Z</cp:lastPrinted>
  <dcterms:created xsi:type="dcterms:W3CDTF">2017-01-10T23:29:42Z</dcterms:created>
  <dcterms:modified xsi:type="dcterms:W3CDTF">2017-03-13T22:37:18Z</dcterms:modified>
</cp:coreProperties>
</file>